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872" r:id="rId5"/>
    <p:sldId id="871" r:id="rId6"/>
    <p:sldId id="874" r:id="rId7"/>
    <p:sldId id="870" r:id="rId8"/>
    <p:sldId id="256" r:id="rId9"/>
    <p:sldId id="257" r:id="rId10"/>
    <p:sldId id="260" r:id="rId11"/>
    <p:sldId id="8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EBF07-8571-4086-9BD1-46F43E7F7AA8}" v="1" dt="2020-11-12T09:21:55.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Cox" userId="5ca27662-db16-4e80-93b8-1881065d2155" providerId="ADAL" clId="{D59A8C13-C7A3-436B-822A-A9CD83326BBF}"/>
    <pc:docChg chg="modSld">
      <pc:chgData name="Philip Cox" userId="5ca27662-db16-4e80-93b8-1881065d2155" providerId="ADAL" clId="{D59A8C13-C7A3-436B-822A-A9CD83326BBF}" dt="2020-11-12T15:48:10.691" v="1" actId="20577"/>
      <pc:docMkLst>
        <pc:docMk/>
      </pc:docMkLst>
      <pc:sldChg chg="modSp mod">
        <pc:chgData name="Philip Cox" userId="5ca27662-db16-4e80-93b8-1881065d2155" providerId="ADAL" clId="{D59A8C13-C7A3-436B-822A-A9CD83326BBF}" dt="2020-11-12T15:48:10.691" v="1" actId="20577"/>
        <pc:sldMkLst>
          <pc:docMk/>
          <pc:sldMk cId="3630512569" sldId="260"/>
        </pc:sldMkLst>
        <pc:spChg chg="mod">
          <ac:chgData name="Philip Cox" userId="5ca27662-db16-4e80-93b8-1881065d2155" providerId="ADAL" clId="{D59A8C13-C7A3-436B-822A-A9CD83326BBF}" dt="2020-11-12T15:48:10.691" v="1" actId="20577"/>
          <ac:spMkLst>
            <pc:docMk/>
            <pc:sldMk cId="3630512569" sldId="260"/>
            <ac:spMk id="7" creationId="{F554853D-8080-4EA0-80F2-08267A82FDE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3CA61-3437-4517-B166-A8E90ACAC179}" type="doc">
      <dgm:prSet loTypeId="urn:microsoft.com/office/officeart/2005/8/layout/radial6" loCatId="relationship" qsTypeId="urn:microsoft.com/office/officeart/2005/8/quickstyle/simple3" qsCatId="simple" csTypeId="urn:microsoft.com/office/officeart/2005/8/colors/accent6_4" csCatId="accent6" phldr="1"/>
      <dgm:spPr/>
      <dgm:t>
        <a:bodyPr/>
        <a:lstStyle/>
        <a:p>
          <a:endParaRPr lang="en-GB"/>
        </a:p>
      </dgm:t>
    </dgm:pt>
    <dgm:pt modelId="{9FDC0C04-FA59-44EA-A0E2-A21E3F9AFDE8}">
      <dgm:prSet phldrT="[Text]"/>
      <dgm:spPr/>
      <dgm:t>
        <a:bodyPr/>
        <a:lstStyle/>
        <a:p>
          <a:r>
            <a:rPr lang="en-GB" dirty="0"/>
            <a:t>Place</a:t>
          </a:r>
        </a:p>
      </dgm:t>
    </dgm:pt>
    <dgm:pt modelId="{CE30766E-54F3-4AAF-8FD8-7D85FA7EC71C}">
      <dgm:prSet phldrT="[Text]"/>
      <dgm:spPr/>
      <dgm:t>
        <a:bodyPr/>
        <a:lstStyle/>
        <a:p>
          <a:r>
            <a:rPr lang="en-GB" dirty="0"/>
            <a:t>Infrastructure</a:t>
          </a:r>
        </a:p>
      </dgm:t>
    </dgm:pt>
    <dgm:pt modelId="{C00C1647-98F8-41FA-B3F9-A7D094B69F92}">
      <dgm:prSet phldrT="[Text]"/>
      <dgm:spPr/>
      <dgm:t>
        <a:bodyPr/>
        <a:lstStyle/>
        <a:p>
          <a:r>
            <a:rPr lang="en-GB" dirty="0"/>
            <a:t>Science &amp; Innovation</a:t>
          </a:r>
        </a:p>
      </dgm:t>
    </dgm:pt>
    <dgm:pt modelId="{870460EF-1952-4418-A440-7F3EF58DF592}">
      <dgm:prSet phldrT="[Text]"/>
      <dgm:spPr/>
      <dgm:t>
        <a:bodyPr/>
        <a:lstStyle/>
        <a:p>
          <a:r>
            <a:rPr lang="en-GB" dirty="0"/>
            <a:t>Business Recovery &amp; Growth</a:t>
          </a:r>
        </a:p>
      </dgm:t>
    </dgm:pt>
    <dgm:pt modelId="{C7969BF7-2DF8-4343-8B38-7A54D9F245EF}">
      <dgm:prSet phldrT="[Text]"/>
      <dgm:spPr/>
      <dgm:t>
        <a:bodyPr/>
        <a:lstStyle/>
        <a:p>
          <a:r>
            <a:rPr lang="en-GB" dirty="0"/>
            <a:t>Building a Better Future Together</a:t>
          </a:r>
        </a:p>
      </dgm:t>
    </dgm:pt>
    <dgm:pt modelId="{D29039E6-C32A-4302-87C4-81D076B6AB7B}" type="sibTrans" cxnId="{67D82C99-7FCB-4705-B257-C83BC9BECA18}">
      <dgm:prSet/>
      <dgm:spPr/>
      <dgm:t>
        <a:bodyPr/>
        <a:lstStyle/>
        <a:p>
          <a:endParaRPr lang="en-GB"/>
        </a:p>
      </dgm:t>
    </dgm:pt>
    <dgm:pt modelId="{8BFB1F77-42EA-47DB-BBAB-C0A2EA6DA17A}" type="parTrans" cxnId="{67D82C99-7FCB-4705-B257-C83BC9BECA18}">
      <dgm:prSet/>
      <dgm:spPr/>
      <dgm:t>
        <a:bodyPr/>
        <a:lstStyle/>
        <a:p>
          <a:endParaRPr lang="en-GB"/>
        </a:p>
      </dgm:t>
    </dgm:pt>
    <dgm:pt modelId="{BB62A19F-F16C-4762-944E-65D82F34F1A3}" type="sibTrans" cxnId="{B8B42F74-346C-49FE-B0DC-D06CC02AD517}">
      <dgm:prSet/>
      <dgm:spPr/>
      <dgm:t>
        <a:bodyPr/>
        <a:lstStyle/>
        <a:p>
          <a:endParaRPr lang="en-GB"/>
        </a:p>
      </dgm:t>
    </dgm:pt>
    <dgm:pt modelId="{9D076C24-0D46-4A52-BAAB-E61C7A58264E}" type="parTrans" cxnId="{B8B42F74-346C-49FE-B0DC-D06CC02AD517}">
      <dgm:prSet/>
      <dgm:spPr/>
      <dgm:t>
        <a:bodyPr/>
        <a:lstStyle/>
        <a:p>
          <a:endParaRPr lang="en-GB"/>
        </a:p>
      </dgm:t>
    </dgm:pt>
    <dgm:pt modelId="{08520541-2A48-4842-8033-5301DC8C866A}" type="sibTrans" cxnId="{FD09A933-B5D9-4B07-A1C9-D91BC6CD62E6}">
      <dgm:prSet/>
      <dgm:spPr/>
      <dgm:t>
        <a:bodyPr/>
        <a:lstStyle/>
        <a:p>
          <a:endParaRPr lang="en-GB"/>
        </a:p>
      </dgm:t>
    </dgm:pt>
    <dgm:pt modelId="{15BCB488-F2D6-4E26-9A2C-E7E348D1D737}" type="parTrans" cxnId="{FD09A933-B5D9-4B07-A1C9-D91BC6CD62E6}">
      <dgm:prSet/>
      <dgm:spPr/>
      <dgm:t>
        <a:bodyPr/>
        <a:lstStyle/>
        <a:p>
          <a:endParaRPr lang="en-GB"/>
        </a:p>
      </dgm:t>
    </dgm:pt>
    <dgm:pt modelId="{9557EB0C-9536-4BE6-9184-E9686423214D}" type="sibTrans" cxnId="{DCA1F3AC-B831-4E6D-B998-B1E9C8712DA2}">
      <dgm:prSet/>
      <dgm:spPr/>
      <dgm:t>
        <a:bodyPr/>
        <a:lstStyle/>
        <a:p>
          <a:endParaRPr lang="en-GB"/>
        </a:p>
      </dgm:t>
    </dgm:pt>
    <dgm:pt modelId="{67F81CAB-81EA-4E65-945C-DB447A17702B}" type="parTrans" cxnId="{DCA1F3AC-B831-4E6D-B998-B1E9C8712DA2}">
      <dgm:prSet/>
      <dgm:spPr/>
      <dgm:t>
        <a:bodyPr/>
        <a:lstStyle/>
        <a:p>
          <a:endParaRPr lang="en-GB"/>
        </a:p>
      </dgm:t>
    </dgm:pt>
    <dgm:pt modelId="{860D2307-0D3F-4B43-BBA3-6A63E5AE8440}" type="sibTrans" cxnId="{87942CA0-84AB-4425-B5F5-757FECD200D7}">
      <dgm:prSet/>
      <dgm:spPr/>
      <dgm:t>
        <a:bodyPr/>
        <a:lstStyle/>
        <a:p>
          <a:endParaRPr lang="en-GB"/>
        </a:p>
      </dgm:t>
    </dgm:pt>
    <dgm:pt modelId="{B7EB592C-E413-4F96-AA6D-50FE8AC4701C}" type="parTrans" cxnId="{87942CA0-84AB-4425-B5F5-757FECD200D7}">
      <dgm:prSet/>
      <dgm:spPr/>
      <dgm:t>
        <a:bodyPr/>
        <a:lstStyle/>
        <a:p>
          <a:endParaRPr lang="en-GB"/>
        </a:p>
      </dgm:t>
    </dgm:pt>
    <dgm:pt modelId="{6CECA3EC-6B52-45F4-BACE-A6D15AD8D761}">
      <dgm:prSet/>
      <dgm:spPr/>
      <dgm:t>
        <a:bodyPr/>
        <a:lstStyle/>
        <a:p>
          <a:r>
            <a:rPr lang="en-GB" dirty="0"/>
            <a:t>Skills &amp; Employment</a:t>
          </a:r>
        </a:p>
      </dgm:t>
    </dgm:pt>
    <dgm:pt modelId="{85991EC1-9D79-4C43-B61D-FCA9CF4FBE4D}" type="parTrans" cxnId="{85B4E6D4-9889-4D4C-8091-4D64BC9B55B0}">
      <dgm:prSet/>
      <dgm:spPr/>
      <dgm:t>
        <a:bodyPr/>
        <a:lstStyle/>
        <a:p>
          <a:endParaRPr lang="en-GB"/>
        </a:p>
      </dgm:t>
    </dgm:pt>
    <dgm:pt modelId="{D7F9BB21-CF77-4779-9C50-2C332522229C}" type="sibTrans" cxnId="{85B4E6D4-9889-4D4C-8091-4D64BC9B55B0}">
      <dgm:prSet/>
      <dgm:spPr/>
      <dgm:t>
        <a:bodyPr/>
        <a:lstStyle/>
        <a:p>
          <a:endParaRPr lang="en-GB"/>
        </a:p>
      </dgm:t>
    </dgm:pt>
    <dgm:pt modelId="{88903888-5790-4E36-A2B8-2AD4838173C7}">
      <dgm:prSet/>
      <dgm:spPr/>
      <dgm:t>
        <a:bodyPr/>
        <a:lstStyle/>
        <a:p>
          <a:r>
            <a:rPr lang="en-GB" dirty="0"/>
            <a:t>Energy &amp; Clean Growth</a:t>
          </a:r>
        </a:p>
      </dgm:t>
    </dgm:pt>
    <dgm:pt modelId="{D7EF8451-DA58-4078-B5E6-A0437ADB017C}" type="parTrans" cxnId="{76F5FC6C-6E37-491A-8235-62E0B4367094}">
      <dgm:prSet/>
      <dgm:spPr/>
      <dgm:t>
        <a:bodyPr/>
        <a:lstStyle/>
        <a:p>
          <a:endParaRPr lang="en-GB"/>
        </a:p>
      </dgm:t>
    </dgm:pt>
    <dgm:pt modelId="{A5DEA655-281E-4E9E-8BBD-D238DF5DABE8}" type="sibTrans" cxnId="{76F5FC6C-6E37-491A-8235-62E0B4367094}">
      <dgm:prSet/>
      <dgm:spPr/>
      <dgm:t>
        <a:bodyPr/>
        <a:lstStyle/>
        <a:p>
          <a:endParaRPr lang="en-GB"/>
        </a:p>
      </dgm:t>
    </dgm:pt>
    <dgm:pt modelId="{AA89DC49-1969-49DB-9D58-12A677B15BCB}">
      <dgm:prSet/>
      <dgm:spPr/>
      <dgm:t>
        <a:bodyPr/>
        <a:lstStyle/>
        <a:p>
          <a:r>
            <a:rPr lang="en-GB" dirty="0"/>
            <a:t>Sustainable &amp; Inclusive</a:t>
          </a:r>
        </a:p>
      </dgm:t>
    </dgm:pt>
    <dgm:pt modelId="{BC17E551-3442-4D17-BBEF-CC289D27CD9B}" type="parTrans" cxnId="{F510C495-235E-42FE-B417-F295B8EE6D29}">
      <dgm:prSet/>
      <dgm:spPr/>
      <dgm:t>
        <a:bodyPr/>
        <a:lstStyle/>
        <a:p>
          <a:endParaRPr lang="en-GB"/>
        </a:p>
      </dgm:t>
    </dgm:pt>
    <dgm:pt modelId="{18727707-A828-49CE-910E-5A193D27F926}" type="sibTrans" cxnId="{F510C495-235E-42FE-B417-F295B8EE6D29}">
      <dgm:prSet/>
      <dgm:spPr/>
      <dgm:t>
        <a:bodyPr/>
        <a:lstStyle/>
        <a:p>
          <a:endParaRPr lang="en-GB"/>
        </a:p>
      </dgm:t>
    </dgm:pt>
    <dgm:pt modelId="{25651BFD-7AC4-4C03-A346-9033BA806E99}" type="pres">
      <dgm:prSet presAssocID="{25E3CA61-3437-4517-B166-A8E90ACAC179}" presName="Name0" presStyleCnt="0">
        <dgm:presLayoutVars>
          <dgm:chMax val="1"/>
          <dgm:dir/>
          <dgm:animLvl val="ctr"/>
          <dgm:resizeHandles val="exact"/>
        </dgm:presLayoutVars>
      </dgm:prSet>
      <dgm:spPr/>
    </dgm:pt>
    <dgm:pt modelId="{031BE307-94F3-48BB-82D3-B9BF5E72B4F9}" type="pres">
      <dgm:prSet presAssocID="{C7969BF7-2DF8-4343-8B38-7A54D9F245EF}" presName="centerShape" presStyleLbl="node0" presStyleIdx="0" presStyleCnt="1"/>
      <dgm:spPr/>
    </dgm:pt>
    <dgm:pt modelId="{A488B0C2-AB56-4995-B053-9978A0DF6BC8}" type="pres">
      <dgm:prSet presAssocID="{870460EF-1952-4418-A440-7F3EF58DF592}" presName="node" presStyleLbl="node1" presStyleIdx="0" presStyleCnt="7">
        <dgm:presLayoutVars>
          <dgm:bulletEnabled val="1"/>
        </dgm:presLayoutVars>
      </dgm:prSet>
      <dgm:spPr/>
    </dgm:pt>
    <dgm:pt modelId="{D4D7B5AE-A4F1-4AF0-842C-ABAF2C020790}" type="pres">
      <dgm:prSet presAssocID="{870460EF-1952-4418-A440-7F3EF58DF592}" presName="dummy" presStyleCnt="0"/>
      <dgm:spPr/>
    </dgm:pt>
    <dgm:pt modelId="{85462934-CFFC-4BB6-9604-0B8DA3443547}" type="pres">
      <dgm:prSet presAssocID="{860D2307-0D3F-4B43-BBA3-6A63E5AE8440}" presName="sibTrans" presStyleLbl="sibTrans2D1" presStyleIdx="0" presStyleCnt="7"/>
      <dgm:spPr/>
    </dgm:pt>
    <dgm:pt modelId="{4DB5376B-AE07-4302-8A40-B48062C3FFFB}" type="pres">
      <dgm:prSet presAssocID="{6CECA3EC-6B52-45F4-BACE-A6D15AD8D761}" presName="node" presStyleLbl="node1" presStyleIdx="1" presStyleCnt="7">
        <dgm:presLayoutVars>
          <dgm:bulletEnabled val="1"/>
        </dgm:presLayoutVars>
      </dgm:prSet>
      <dgm:spPr/>
    </dgm:pt>
    <dgm:pt modelId="{F9154FA2-D03E-4343-B602-C479B9051721}" type="pres">
      <dgm:prSet presAssocID="{6CECA3EC-6B52-45F4-BACE-A6D15AD8D761}" presName="dummy" presStyleCnt="0"/>
      <dgm:spPr/>
    </dgm:pt>
    <dgm:pt modelId="{B2A95487-3F51-4E01-BBB6-D2FE1360AEAC}" type="pres">
      <dgm:prSet presAssocID="{D7F9BB21-CF77-4779-9C50-2C332522229C}" presName="sibTrans" presStyleLbl="sibTrans2D1" presStyleIdx="1" presStyleCnt="7"/>
      <dgm:spPr/>
    </dgm:pt>
    <dgm:pt modelId="{37561F24-30DA-4256-9841-963767EDAD2C}" type="pres">
      <dgm:prSet presAssocID="{88903888-5790-4E36-A2B8-2AD4838173C7}" presName="node" presStyleLbl="node1" presStyleIdx="2" presStyleCnt="7">
        <dgm:presLayoutVars>
          <dgm:bulletEnabled val="1"/>
        </dgm:presLayoutVars>
      </dgm:prSet>
      <dgm:spPr/>
    </dgm:pt>
    <dgm:pt modelId="{A37D1DDE-5EA0-4E0E-9340-9EDB9D4ABD34}" type="pres">
      <dgm:prSet presAssocID="{88903888-5790-4E36-A2B8-2AD4838173C7}" presName="dummy" presStyleCnt="0"/>
      <dgm:spPr/>
    </dgm:pt>
    <dgm:pt modelId="{20CE4C85-7493-4C4F-91B7-434D60F23CF6}" type="pres">
      <dgm:prSet presAssocID="{A5DEA655-281E-4E9E-8BBD-D238DF5DABE8}" presName="sibTrans" presStyleLbl="sibTrans2D1" presStyleIdx="2" presStyleCnt="7"/>
      <dgm:spPr/>
    </dgm:pt>
    <dgm:pt modelId="{954E51C3-4CA2-4CFB-991E-5F4F9AC80BA9}" type="pres">
      <dgm:prSet presAssocID="{AA89DC49-1969-49DB-9D58-12A677B15BCB}" presName="node" presStyleLbl="node1" presStyleIdx="3" presStyleCnt="7">
        <dgm:presLayoutVars>
          <dgm:bulletEnabled val="1"/>
        </dgm:presLayoutVars>
      </dgm:prSet>
      <dgm:spPr/>
    </dgm:pt>
    <dgm:pt modelId="{4D8E4F7D-5A05-45CF-BFD8-505BE8D71032}" type="pres">
      <dgm:prSet presAssocID="{AA89DC49-1969-49DB-9D58-12A677B15BCB}" presName="dummy" presStyleCnt="0"/>
      <dgm:spPr/>
    </dgm:pt>
    <dgm:pt modelId="{26A8D6D4-7B37-47D2-9184-B2CCB1E13384}" type="pres">
      <dgm:prSet presAssocID="{18727707-A828-49CE-910E-5A193D27F926}" presName="sibTrans" presStyleLbl="sibTrans2D1" presStyleIdx="3" presStyleCnt="7"/>
      <dgm:spPr/>
    </dgm:pt>
    <dgm:pt modelId="{D59DECA2-7DC4-46FB-9CBD-4966CBA7AC07}" type="pres">
      <dgm:prSet presAssocID="{C00C1647-98F8-41FA-B3F9-A7D094B69F92}" presName="node" presStyleLbl="node1" presStyleIdx="4" presStyleCnt="7">
        <dgm:presLayoutVars>
          <dgm:bulletEnabled val="1"/>
        </dgm:presLayoutVars>
      </dgm:prSet>
      <dgm:spPr/>
    </dgm:pt>
    <dgm:pt modelId="{6457D9FE-147C-4F1B-8686-A544D75C80EC}" type="pres">
      <dgm:prSet presAssocID="{C00C1647-98F8-41FA-B3F9-A7D094B69F92}" presName="dummy" presStyleCnt="0"/>
      <dgm:spPr/>
    </dgm:pt>
    <dgm:pt modelId="{8D764534-239C-4C36-B131-203191ED531C}" type="pres">
      <dgm:prSet presAssocID="{9557EB0C-9536-4BE6-9184-E9686423214D}" presName="sibTrans" presStyleLbl="sibTrans2D1" presStyleIdx="4" presStyleCnt="7"/>
      <dgm:spPr/>
    </dgm:pt>
    <dgm:pt modelId="{4D71B2F3-7B6E-4845-A170-4B46A22C7E1F}" type="pres">
      <dgm:prSet presAssocID="{CE30766E-54F3-4AAF-8FD8-7D85FA7EC71C}" presName="node" presStyleLbl="node1" presStyleIdx="5" presStyleCnt="7">
        <dgm:presLayoutVars>
          <dgm:bulletEnabled val="1"/>
        </dgm:presLayoutVars>
      </dgm:prSet>
      <dgm:spPr/>
    </dgm:pt>
    <dgm:pt modelId="{49146EA5-1B91-4ABA-ADBD-31D9E38A532C}" type="pres">
      <dgm:prSet presAssocID="{CE30766E-54F3-4AAF-8FD8-7D85FA7EC71C}" presName="dummy" presStyleCnt="0"/>
      <dgm:spPr/>
    </dgm:pt>
    <dgm:pt modelId="{F4315D97-2323-4C5C-A52A-07A53631FAA7}" type="pres">
      <dgm:prSet presAssocID="{08520541-2A48-4842-8033-5301DC8C866A}" presName="sibTrans" presStyleLbl="sibTrans2D1" presStyleIdx="5" presStyleCnt="7"/>
      <dgm:spPr/>
    </dgm:pt>
    <dgm:pt modelId="{A6463FD5-64D8-41D8-B5A2-2100FDA5AF54}" type="pres">
      <dgm:prSet presAssocID="{9FDC0C04-FA59-44EA-A0E2-A21E3F9AFDE8}" presName="node" presStyleLbl="node1" presStyleIdx="6" presStyleCnt="7">
        <dgm:presLayoutVars>
          <dgm:bulletEnabled val="1"/>
        </dgm:presLayoutVars>
      </dgm:prSet>
      <dgm:spPr/>
    </dgm:pt>
    <dgm:pt modelId="{591AF339-5073-450D-971D-3670C2EC4923}" type="pres">
      <dgm:prSet presAssocID="{9FDC0C04-FA59-44EA-A0E2-A21E3F9AFDE8}" presName="dummy" presStyleCnt="0"/>
      <dgm:spPr/>
    </dgm:pt>
    <dgm:pt modelId="{AEE116B7-DCDE-4E92-BAC5-4526E690B33A}" type="pres">
      <dgm:prSet presAssocID="{BB62A19F-F16C-4762-944E-65D82F34F1A3}" presName="sibTrans" presStyleLbl="sibTrans2D1" presStyleIdx="6" presStyleCnt="7"/>
      <dgm:spPr/>
    </dgm:pt>
  </dgm:ptLst>
  <dgm:cxnLst>
    <dgm:cxn modelId="{A8378812-05CE-4694-BBD7-64ADCC8E803A}" type="presOf" srcId="{860D2307-0D3F-4B43-BBA3-6A63E5AE8440}" destId="{85462934-CFFC-4BB6-9604-0B8DA3443547}" srcOrd="0" destOrd="0" presId="urn:microsoft.com/office/officeart/2005/8/layout/radial6"/>
    <dgm:cxn modelId="{69AEE716-8ABE-43D9-A029-77A8A183C983}" type="presOf" srcId="{25E3CA61-3437-4517-B166-A8E90ACAC179}" destId="{25651BFD-7AC4-4C03-A346-9033BA806E99}" srcOrd="0" destOrd="0" presId="urn:microsoft.com/office/officeart/2005/8/layout/radial6"/>
    <dgm:cxn modelId="{462A6D20-6B50-442A-A5CB-832688580C7A}" type="presOf" srcId="{870460EF-1952-4418-A440-7F3EF58DF592}" destId="{A488B0C2-AB56-4995-B053-9978A0DF6BC8}" srcOrd="0" destOrd="0" presId="urn:microsoft.com/office/officeart/2005/8/layout/radial6"/>
    <dgm:cxn modelId="{CA4A1924-7501-4D85-AC7A-CD140B0DFD3E}" type="presOf" srcId="{C7969BF7-2DF8-4343-8B38-7A54D9F245EF}" destId="{031BE307-94F3-48BB-82D3-B9BF5E72B4F9}" srcOrd="0" destOrd="0" presId="urn:microsoft.com/office/officeart/2005/8/layout/radial6"/>
    <dgm:cxn modelId="{FD09A933-B5D9-4B07-A1C9-D91BC6CD62E6}" srcId="{C7969BF7-2DF8-4343-8B38-7A54D9F245EF}" destId="{CE30766E-54F3-4AAF-8FD8-7D85FA7EC71C}" srcOrd="5" destOrd="0" parTransId="{15BCB488-F2D6-4E26-9A2C-E7E348D1D737}" sibTransId="{08520541-2A48-4842-8033-5301DC8C866A}"/>
    <dgm:cxn modelId="{CA4DD636-91CE-4DDB-B145-6CF4782928C0}" type="presOf" srcId="{88903888-5790-4E36-A2B8-2AD4838173C7}" destId="{37561F24-30DA-4256-9841-963767EDAD2C}" srcOrd="0" destOrd="0" presId="urn:microsoft.com/office/officeart/2005/8/layout/radial6"/>
    <dgm:cxn modelId="{D6064C3B-720D-454B-8A62-6663245AC962}" type="presOf" srcId="{18727707-A828-49CE-910E-5A193D27F926}" destId="{26A8D6D4-7B37-47D2-9184-B2CCB1E13384}" srcOrd="0" destOrd="0" presId="urn:microsoft.com/office/officeart/2005/8/layout/radial6"/>
    <dgm:cxn modelId="{99AE0D3E-3AA0-4A5A-B744-E942ECB130AE}" type="presOf" srcId="{A5DEA655-281E-4E9E-8BBD-D238DF5DABE8}" destId="{20CE4C85-7493-4C4F-91B7-434D60F23CF6}" srcOrd="0" destOrd="0" presId="urn:microsoft.com/office/officeart/2005/8/layout/radial6"/>
    <dgm:cxn modelId="{F6363348-A800-46A4-A038-EFC8ED54FD7A}" type="presOf" srcId="{CE30766E-54F3-4AAF-8FD8-7D85FA7EC71C}" destId="{4D71B2F3-7B6E-4845-A170-4B46A22C7E1F}" srcOrd="0" destOrd="0" presId="urn:microsoft.com/office/officeart/2005/8/layout/radial6"/>
    <dgm:cxn modelId="{76F5FC6C-6E37-491A-8235-62E0B4367094}" srcId="{C7969BF7-2DF8-4343-8B38-7A54D9F245EF}" destId="{88903888-5790-4E36-A2B8-2AD4838173C7}" srcOrd="2" destOrd="0" parTransId="{D7EF8451-DA58-4078-B5E6-A0437ADB017C}" sibTransId="{A5DEA655-281E-4E9E-8BBD-D238DF5DABE8}"/>
    <dgm:cxn modelId="{B8B42F74-346C-49FE-B0DC-D06CC02AD517}" srcId="{C7969BF7-2DF8-4343-8B38-7A54D9F245EF}" destId="{9FDC0C04-FA59-44EA-A0E2-A21E3F9AFDE8}" srcOrd="6" destOrd="0" parTransId="{9D076C24-0D46-4A52-BAAB-E61C7A58264E}" sibTransId="{BB62A19F-F16C-4762-944E-65D82F34F1A3}"/>
    <dgm:cxn modelId="{8520B08E-8D92-4A21-A77E-A7E69BEACAC4}" type="presOf" srcId="{BB62A19F-F16C-4762-944E-65D82F34F1A3}" destId="{AEE116B7-DCDE-4E92-BAC5-4526E690B33A}" srcOrd="0" destOrd="0" presId="urn:microsoft.com/office/officeart/2005/8/layout/radial6"/>
    <dgm:cxn modelId="{F510C495-235E-42FE-B417-F295B8EE6D29}" srcId="{C7969BF7-2DF8-4343-8B38-7A54D9F245EF}" destId="{AA89DC49-1969-49DB-9D58-12A677B15BCB}" srcOrd="3" destOrd="0" parTransId="{BC17E551-3442-4D17-BBEF-CC289D27CD9B}" sibTransId="{18727707-A828-49CE-910E-5A193D27F926}"/>
    <dgm:cxn modelId="{67D82C99-7FCB-4705-B257-C83BC9BECA18}" srcId="{25E3CA61-3437-4517-B166-A8E90ACAC179}" destId="{C7969BF7-2DF8-4343-8B38-7A54D9F245EF}" srcOrd="0" destOrd="0" parTransId="{8BFB1F77-42EA-47DB-BBAB-C0A2EA6DA17A}" sibTransId="{D29039E6-C32A-4302-87C4-81D076B6AB7B}"/>
    <dgm:cxn modelId="{EB8C7F9A-9B49-4BBA-87A1-FECF5A11DF3E}" type="presOf" srcId="{C00C1647-98F8-41FA-B3F9-A7D094B69F92}" destId="{D59DECA2-7DC4-46FB-9CBD-4966CBA7AC07}" srcOrd="0" destOrd="0" presId="urn:microsoft.com/office/officeart/2005/8/layout/radial6"/>
    <dgm:cxn modelId="{87942CA0-84AB-4425-B5F5-757FECD200D7}" srcId="{C7969BF7-2DF8-4343-8B38-7A54D9F245EF}" destId="{870460EF-1952-4418-A440-7F3EF58DF592}" srcOrd="0" destOrd="0" parTransId="{B7EB592C-E413-4F96-AA6D-50FE8AC4701C}" sibTransId="{860D2307-0D3F-4B43-BBA3-6A63E5AE8440}"/>
    <dgm:cxn modelId="{9F846FA1-61DB-410D-A68E-E081AF5D14DE}" type="presOf" srcId="{D7F9BB21-CF77-4779-9C50-2C332522229C}" destId="{B2A95487-3F51-4E01-BBB6-D2FE1360AEAC}" srcOrd="0" destOrd="0" presId="urn:microsoft.com/office/officeart/2005/8/layout/radial6"/>
    <dgm:cxn modelId="{DCA1F3AC-B831-4E6D-B998-B1E9C8712DA2}" srcId="{C7969BF7-2DF8-4343-8B38-7A54D9F245EF}" destId="{C00C1647-98F8-41FA-B3F9-A7D094B69F92}" srcOrd="4" destOrd="0" parTransId="{67F81CAB-81EA-4E65-945C-DB447A17702B}" sibTransId="{9557EB0C-9536-4BE6-9184-E9686423214D}"/>
    <dgm:cxn modelId="{9834DDAE-FCD9-4CC5-A194-5A6035CB9DD6}" type="presOf" srcId="{AA89DC49-1969-49DB-9D58-12A677B15BCB}" destId="{954E51C3-4CA2-4CFB-991E-5F4F9AC80BA9}" srcOrd="0" destOrd="0" presId="urn:microsoft.com/office/officeart/2005/8/layout/radial6"/>
    <dgm:cxn modelId="{85B4E6D4-9889-4D4C-8091-4D64BC9B55B0}" srcId="{C7969BF7-2DF8-4343-8B38-7A54D9F245EF}" destId="{6CECA3EC-6B52-45F4-BACE-A6D15AD8D761}" srcOrd="1" destOrd="0" parTransId="{85991EC1-9D79-4C43-B61D-FCA9CF4FBE4D}" sibTransId="{D7F9BB21-CF77-4779-9C50-2C332522229C}"/>
    <dgm:cxn modelId="{DB9321DB-EAAE-4AF4-A20F-8B48FD8476F0}" type="presOf" srcId="{08520541-2A48-4842-8033-5301DC8C866A}" destId="{F4315D97-2323-4C5C-A52A-07A53631FAA7}" srcOrd="0" destOrd="0" presId="urn:microsoft.com/office/officeart/2005/8/layout/radial6"/>
    <dgm:cxn modelId="{059132DB-0343-432C-834A-D6B93D458064}" type="presOf" srcId="{9557EB0C-9536-4BE6-9184-E9686423214D}" destId="{8D764534-239C-4C36-B131-203191ED531C}" srcOrd="0" destOrd="0" presId="urn:microsoft.com/office/officeart/2005/8/layout/radial6"/>
    <dgm:cxn modelId="{281600DE-CC58-4ECE-BA06-B7DA08C05AD9}" type="presOf" srcId="{6CECA3EC-6B52-45F4-BACE-A6D15AD8D761}" destId="{4DB5376B-AE07-4302-8A40-B48062C3FFFB}" srcOrd="0" destOrd="0" presId="urn:microsoft.com/office/officeart/2005/8/layout/radial6"/>
    <dgm:cxn modelId="{1BA2BBED-9CA6-4D80-82D7-3DF7068E33E3}" type="presOf" srcId="{9FDC0C04-FA59-44EA-A0E2-A21E3F9AFDE8}" destId="{A6463FD5-64D8-41D8-B5A2-2100FDA5AF54}" srcOrd="0" destOrd="0" presId="urn:microsoft.com/office/officeart/2005/8/layout/radial6"/>
    <dgm:cxn modelId="{C64316A4-5A1A-41FB-95BB-5D34168F62A1}" type="presParOf" srcId="{25651BFD-7AC4-4C03-A346-9033BA806E99}" destId="{031BE307-94F3-48BB-82D3-B9BF5E72B4F9}" srcOrd="0" destOrd="0" presId="urn:microsoft.com/office/officeart/2005/8/layout/radial6"/>
    <dgm:cxn modelId="{CB571CBB-E2FD-450E-98E9-6352CBBEC417}" type="presParOf" srcId="{25651BFD-7AC4-4C03-A346-9033BA806E99}" destId="{A488B0C2-AB56-4995-B053-9978A0DF6BC8}" srcOrd="1" destOrd="0" presId="urn:microsoft.com/office/officeart/2005/8/layout/radial6"/>
    <dgm:cxn modelId="{32C7DED0-494C-45BF-A066-25185B327E69}" type="presParOf" srcId="{25651BFD-7AC4-4C03-A346-9033BA806E99}" destId="{D4D7B5AE-A4F1-4AF0-842C-ABAF2C020790}" srcOrd="2" destOrd="0" presId="urn:microsoft.com/office/officeart/2005/8/layout/radial6"/>
    <dgm:cxn modelId="{95F9AE4F-3682-44C9-81EC-F84EA9F4DD3E}" type="presParOf" srcId="{25651BFD-7AC4-4C03-A346-9033BA806E99}" destId="{85462934-CFFC-4BB6-9604-0B8DA3443547}" srcOrd="3" destOrd="0" presId="urn:microsoft.com/office/officeart/2005/8/layout/radial6"/>
    <dgm:cxn modelId="{C077A0C9-4F00-4CAA-B226-BAF5F7E814AC}" type="presParOf" srcId="{25651BFD-7AC4-4C03-A346-9033BA806E99}" destId="{4DB5376B-AE07-4302-8A40-B48062C3FFFB}" srcOrd="4" destOrd="0" presId="urn:microsoft.com/office/officeart/2005/8/layout/radial6"/>
    <dgm:cxn modelId="{4A2A9E65-1DD1-4B81-801E-8A544C14FED8}" type="presParOf" srcId="{25651BFD-7AC4-4C03-A346-9033BA806E99}" destId="{F9154FA2-D03E-4343-B602-C479B9051721}" srcOrd="5" destOrd="0" presId="urn:microsoft.com/office/officeart/2005/8/layout/radial6"/>
    <dgm:cxn modelId="{F73D1E8D-20B4-461A-B582-EACE7CB34AB6}" type="presParOf" srcId="{25651BFD-7AC4-4C03-A346-9033BA806E99}" destId="{B2A95487-3F51-4E01-BBB6-D2FE1360AEAC}" srcOrd="6" destOrd="0" presId="urn:microsoft.com/office/officeart/2005/8/layout/radial6"/>
    <dgm:cxn modelId="{0C252E42-A773-4B5A-B23C-0AAD25594895}" type="presParOf" srcId="{25651BFD-7AC4-4C03-A346-9033BA806E99}" destId="{37561F24-30DA-4256-9841-963767EDAD2C}" srcOrd="7" destOrd="0" presId="urn:microsoft.com/office/officeart/2005/8/layout/radial6"/>
    <dgm:cxn modelId="{71357685-2D0B-40A3-B6AD-B1A17EBA2F27}" type="presParOf" srcId="{25651BFD-7AC4-4C03-A346-9033BA806E99}" destId="{A37D1DDE-5EA0-4E0E-9340-9EDB9D4ABD34}" srcOrd="8" destOrd="0" presId="urn:microsoft.com/office/officeart/2005/8/layout/radial6"/>
    <dgm:cxn modelId="{FBDDC19D-396E-49F8-8A31-67C632A1C8E5}" type="presParOf" srcId="{25651BFD-7AC4-4C03-A346-9033BA806E99}" destId="{20CE4C85-7493-4C4F-91B7-434D60F23CF6}" srcOrd="9" destOrd="0" presId="urn:microsoft.com/office/officeart/2005/8/layout/radial6"/>
    <dgm:cxn modelId="{199EE843-FB70-42BF-9DCB-056535CADBB8}" type="presParOf" srcId="{25651BFD-7AC4-4C03-A346-9033BA806E99}" destId="{954E51C3-4CA2-4CFB-991E-5F4F9AC80BA9}" srcOrd="10" destOrd="0" presId="urn:microsoft.com/office/officeart/2005/8/layout/radial6"/>
    <dgm:cxn modelId="{A60195A4-FA06-42E4-A50D-3A431118B262}" type="presParOf" srcId="{25651BFD-7AC4-4C03-A346-9033BA806E99}" destId="{4D8E4F7D-5A05-45CF-BFD8-505BE8D71032}" srcOrd="11" destOrd="0" presId="urn:microsoft.com/office/officeart/2005/8/layout/radial6"/>
    <dgm:cxn modelId="{1B5F73E1-4032-443E-B4BD-E25960B91380}" type="presParOf" srcId="{25651BFD-7AC4-4C03-A346-9033BA806E99}" destId="{26A8D6D4-7B37-47D2-9184-B2CCB1E13384}" srcOrd="12" destOrd="0" presId="urn:microsoft.com/office/officeart/2005/8/layout/radial6"/>
    <dgm:cxn modelId="{4432F061-5BB4-4012-A543-BDDBA4F1A006}" type="presParOf" srcId="{25651BFD-7AC4-4C03-A346-9033BA806E99}" destId="{D59DECA2-7DC4-46FB-9CBD-4966CBA7AC07}" srcOrd="13" destOrd="0" presId="urn:microsoft.com/office/officeart/2005/8/layout/radial6"/>
    <dgm:cxn modelId="{3EF59F4B-27D6-422B-B0C8-3245B7EC7DB2}" type="presParOf" srcId="{25651BFD-7AC4-4C03-A346-9033BA806E99}" destId="{6457D9FE-147C-4F1B-8686-A544D75C80EC}" srcOrd="14" destOrd="0" presId="urn:microsoft.com/office/officeart/2005/8/layout/radial6"/>
    <dgm:cxn modelId="{5E2A9223-FB9D-474E-90E0-5E380AF14283}" type="presParOf" srcId="{25651BFD-7AC4-4C03-A346-9033BA806E99}" destId="{8D764534-239C-4C36-B131-203191ED531C}" srcOrd="15" destOrd="0" presId="urn:microsoft.com/office/officeart/2005/8/layout/radial6"/>
    <dgm:cxn modelId="{5118BC9B-B936-4E3D-8AE3-2C4EDC93F867}" type="presParOf" srcId="{25651BFD-7AC4-4C03-A346-9033BA806E99}" destId="{4D71B2F3-7B6E-4845-A170-4B46A22C7E1F}" srcOrd="16" destOrd="0" presId="urn:microsoft.com/office/officeart/2005/8/layout/radial6"/>
    <dgm:cxn modelId="{BD8FAC0D-F0BB-4C93-86D3-28369CDFB42E}" type="presParOf" srcId="{25651BFD-7AC4-4C03-A346-9033BA806E99}" destId="{49146EA5-1B91-4ABA-ADBD-31D9E38A532C}" srcOrd="17" destOrd="0" presId="urn:microsoft.com/office/officeart/2005/8/layout/radial6"/>
    <dgm:cxn modelId="{147450D8-B25D-46D2-9259-9CDE80FC3250}" type="presParOf" srcId="{25651BFD-7AC4-4C03-A346-9033BA806E99}" destId="{F4315D97-2323-4C5C-A52A-07A53631FAA7}" srcOrd="18" destOrd="0" presId="urn:microsoft.com/office/officeart/2005/8/layout/radial6"/>
    <dgm:cxn modelId="{9A9BDAC0-E8DF-44BA-AC5B-439D319A6BE6}" type="presParOf" srcId="{25651BFD-7AC4-4C03-A346-9033BA806E99}" destId="{A6463FD5-64D8-41D8-B5A2-2100FDA5AF54}" srcOrd="19" destOrd="0" presId="urn:microsoft.com/office/officeart/2005/8/layout/radial6"/>
    <dgm:cxn modelId="{B6AB4382-77DC-4D75-85B5-E03A8593004E}" type="presParOf" srcId="{25651BFD-7AC4-4C03-A346-9033BA806E99}" destId="{591AF339-5073-450D-971D-3670C2EC4923}" srcOrd="20" destOrd="0" presId="urn:microsoft.com/office/officeart/2005/8/layout/radial6"/>
    <dgm:cxn modelId="{ED6FA2AA-93BD-4FF5-BDAE-F4B597A3124A}" type="presParOf" srcId="{25651BFD-7AC4-4C03-A346-9033BA806E99}" destId="{AEE116B7-DCDE-4E92-BAC5-4526E690B33A}"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116B7-DCDE-4E92-BAC5-4526E690B33A}">
      <dsp:nvSpPr>
        <dsp:cNvPr id="0" name=""/>
        <dsp:cNvSpPr/>
      </dsp:nvSpPr>
      <dsp:spPr>
        <a:xfrm>
          <a:off x="1268647" y="621516"/>
          <a:ext cx="4931689" cy="4931689"/>
        </a:xfrm>
        <a:prstGeom prst="blockArc">
          <a:avLst>
            <a:gd name="adj1" fmla="val 13114286"/>
            <a:gd name="adj2" fmla="val 16200000"/>
            <a:gd name="adj3" fmla="val 3899"/>
          </a:avLst>
        </a:prstGeom>
        <a:gradFill rotWithShape="0">
          <a:gsLst>
            <a:gs pos="0">
              <a:schemeClr val="accent6">
                <a:shade val="90000"/>
                <a:hueOff val="108534"/>
                <a:satOff val="-4335"/>
                <a:lumOff val="10055"/>
                <a:alphaOff val="0"/>
                <a:lumMod val="110000"/>
                <a:satMod val="105000"/>
                <a:tint val="67000"/>
              </a:schemeClr>
            </a:gs>
            <a:gs pos="50000">
              <a:schemeClr val="accent6">
                <a:shade val="90000"/>
                <a:hueOff val="108534"/>
                <a:satOff val="-4335"/>
                <a:lumOff val="10055"/>
                <a:alphaOff val="0"/>
                <a:lumMod val="105000"/>
                <a:satMod val="103000"/>
                <a:tint val="73000"/>
              </a:schemeClr>
            </a:gs>
            <a:gs pos="100000">
              <a:schemeClr val="accent6">
                <a:shade val="90000"/>
                <a:hueOff val="108534"/>
                <a:satOff val="-4335"/>
                <a:lumOff val="100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4315D97-2323-4C5C-A52A-07A53631FAA7}">
      <dsp:nvSpPr>
        <dsp:cNvPr id="0" name=""/>
        <dsp:cNvSpPr/>
      </dsp:nvSpPr>
      <dsp:spPr>
        <a:xfrm>
          <a:off x="1268647" y="621516"/>
          <a:ext cx="4931689" cy="4931689"/>
        </a:xfrm>
        <a:prstGeom prst="blockArc">
          <a:avLst>
            <a:gd name="adj1" fmla="val 10028571"/>
            <a:gd name="adj2" fmla="val 13114286"/>
            <a:gd name="adj3" fmla="val 3899"/>
          </a:avLst>
        </a:prstGeom>
        <a:gradFill rotWithShape="0">
          <a:gsLst>
            <a:gs pos="0">
              <a:schemeClr val="accent6">
                <a:shade val="90000"/>
                <a:hueOff val="217068"/>
                <a:satOff val="-8670"/>
                <a:lumOff val="20109"/>
                <a:alphaOff val="0"/>
                <a:lumMod val="110000"/>
                <a:satMod val="105000"/>
                <a:tint val="67000"/>
              </a:schemeClr>
            </a:gs>
            <a:gs pos="50000">
              <a:schemeClr val="accent6">
                <a:shade val="90000"/>
                <a:hueOff val="217068"/>
                <a:satOff val="-8670"/>
                <a:lumOff val="20109"/>
                <a:alphaOff val="0"/>
                <a:lumMod val="105000"/>
                <a:satMod val="103000"/>
                <a:tint val="73000"/>
              </a:schemeClr>
            </a:gs>
            <a:gs pos="100000">
              <a:schemeClr val="accent6">
                <a:shade val="90000"/>
                <a:hueOff val="217068"/>
                <a:satOff val="-8670"/>
                <a:lumOff val="20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D764534-239C-4C36-B131-203191ED531C}">
      <dsp:nvSpPr>
        <dsp:cNvPr id="0" name=""/>
        <dsp:cNvSpPr/>
      </dsp:nvSpPr>
      <dsp:spPr>
        <a:xfrm>
          <a:off x="1268647" y="621516"/>
          <a:ext cx="4931689" cy="4931689"/>
        </a:xfrm>
        <a:prstGeom prst="blockArc">
          <a:avLst>
            <a:gd name="adj1" fmla="val 6942857"/>
            <a:gd name="adj2" fmla="val 10028571"/>
            <a:gd name="adj3" fmla="val 3899"/>
          </a:avLst>
        </a:prstGeom>
        <a:gradFill rotWithShape="0">
          <a:gsLst>
            <a:gs pos="0">
              <a:schemeClr val="accent6">
                <a:shade val="90000"/>
                <a:hueOff val="325603"/>
                <a:satOff val="-13005"/>
                <a:lumOff val="30164"/>
                <a:alphaOff val="0"/>
                <a:lumMod val="110000"/>
                <a:satMod val="105000"/>
                <a:tint val="67000"/>
              </a:schemeClr>
            </a:gs>
            <a:gs pos="50000">
              <a:schemeClr val="accent6">
                <a:shade val="90000"/>
                <a:hueOff val="325603"/>
                <a:satOff val="-13005"/>
                <a:lumOff val="30164"/>
                <a:alphaOff val="0"/>
                <a:lumMod val="105000"/>
                <a:satMod val="103000"/>
                <a:tint val="73000"/>
              </a:schemeClr>
            </a:gs>
            <a:gs pos="100000">
              <a:schemeClr val="accent6">
                <a:shade val="90000"/>
                <a:hueOff val="325603"/>
                <a:satOff val="-13005"/>
                <a:lumOff val="3016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6A8D6D4-7B37-47D2-9184-B2CCB1E13384}">
      <dsp:nvSpPr>
        <dsp:cNvPr id="0" name=""/>
        <dsp:cNvSpPr/>
      </dsp:nvSpPr>
      <dsp:spPr>
        <a:xfrm>
          <a:off x="1268647" y="621516"/>
          <a:ext cx="4931689" cy="4931689"/>
        </a:xfrm>
        <a:prstGeom prst="blockArc">
          <a:avLst>
            <a:gd name="adj1" fmla="val 3857143"/>
            <a:gd name="adj2" fmla="val 6942857"/>
            <a:gd name="adj3" fmla="val 3899"/>
          </a:avLst>
        </a:prstGeom>
        <a:gradFill rotWithShape="0">
          <a:gsLst>
            <a:gs pos="0">
              <a:schemeClr val="accent6">
                <a:shade val="90000"/>
                <a:hueOff val="325603"/>
                <a:satOff val="-13005"/>
                <a:lumOff val="30164"/>
                <a:alphaOff val="0"/>
                <a:lumMod val="110000"/>
                <a:satMod val="105000"/>
                <a:tint val="67000"/>
              </a:schemeClr>
            </a:gs>
            <a:gs pos="50000">
              <a:schemeClr val="accent6">
                <a:shade val="90000"/>
                <a:hueOff val="325603"/>
                <a:satOff val="-13005"/>
                <a:lumOff val="30164"/>
                <a:alphaOff val="0"/>
                <a:lumMod val="105000"/>
                <a:satMod val="103000"/>
                <a:tint val="73000"/>
              </a:schemeClr>
            </a:gs>
            <a:gs pos="100000">
              <a:schemeClr val="accent6">
                <a:shade val="90000"/>
                <a:hueOff val="325603"/>
                <a:satOff val="-13005"/>
                <a:lumOff val="3016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0CE4C85-7493-4C4F-91B7-434D60F23CF6}">
      <dsp:nvSpPr>
        <dsp:cNvPr id="0" name=""/>
        <dsp:cNvSpPr/>
      </dsp:nvSpPr>
      <dsp:spPr>
        <a:xfrm>
          <a:off x="1268647" y="621516"/>
          <a:ext cx="4931689" cy="4931689"/>
        </a:xfrm>
        <a:prstGeom prst="blockArc">
          <a:avLst>
            <a:gd name="adj1" fmla="val 771429"/>
            <a:gd name="adj2" fmla="val 3857143"/>
            <a:gd name="adj3" fmla="val 3899"/>
          </a:avLst>
        </a:prstGeom>
        <a:gradFill rotWithShape="0">
          <a:gsLst>
            <a:gs pos="0">
              <a:schemeClr val="accent6">
                <a:shade val="90000"/>
                <a:hueOff val="217068"/>
                <a:satOff val="-8670"/>
                <a:lumOff val="20109"/>
                <a:alphaOff val="0"/>
                <a:lumMod val="110000"/>
                <a:satMod val="105000"/>
                <a:tint val="67000"/>
              </a:schemeClr>
            </a:gs>
            <a:gs pos="50000">
              <a:schemeClr val="accent6">
                <a:shade val="90000"/>
                <a:hueOff val="217068"/>
                <a:satOff val="-8670"/>
                <a:lumOff val="20109"/>
                <a:alphaOff val="0"/>
                <a:lumMod val="105000"/>
                <a:satMod val="103000"/>
                <a:tint val="73000"/>
              </a:schemeClr>
            </a:gs>
            <a:gs pos="100000">
              <a:schemeClr val="accent6">
                <a:shade val="90000"/>
                <a:hueOff val="217068"/>
                <a:satOff val="-8670"/>
                <a:lumOff val="20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2A95487-3F51-4E01-BBB6-D2FE1360AEAC}">
      <dsp:nvSpPr>
        <dsp:cNvPr id="0" name=""/>
        <dsp:cNvSpPr/>
      </dsp:nvSpPr>
      <dsp:spPr>
        <a:xfrm>
          <a:off x="1268647" y="621516"/>
          <a:ext cx="4931689" cy="4931689"/>
        </a:xfrm>
        <a:prstGeom prst="blockArc">
          <a:avLst>
            <a:gd name="adj1" fmla="val 19285714"/>
            <a:gd name="adj2" fmla="val 771429"/>
            <a:gd name="adj3" fmla="val 3899"/>
          </a:avLst>
        </a:prstGeom>
        <a:gradFill rotWithShape="0">
          <a:gsLst>
            <a:gs pos="0">
              <a:schemeClr val="accent6">
                <a:shade val="90000"/>
                <a:hueOff val="108534"/>
                <a:satOff val="-4335"/>
                <a:lumOff val="10055"/>
                <a:alphaOff val="0"/>
                <a:lumMod val="110000"/>
                <a:satMod val="105000"/>
                <a:tint val="67000"/>
              </a:schemeClr>
            </a:gs>
            <a:gs pos="50000">
              <a:schemeClr val="accent6">
                <a:shade val="90000"/>
                <a:hueOff val="108534"/>
                <a:satOff val="-4335"/>
                <a:lumOff val="10055"/>
                <a:alphaOff val="0"/>
                <a:lumMod val="105000"/>
                <a:satMod val="103000"/>
                <a:tint val="73000"/>
              </a:schemeClr>
            </a:gs>
            <a:gs pos="100000">
              <a:schemeClr val="accent6">
                <a:shade val="90000"/>
                <a:hueOff val="108534"/>
                <a:satOff val="-4335"/>
                <a:lumOff val="100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5462934-CFFC-4BB6-9604-0B8DA3443547}">
      <dsp:nvSpPr>
        <dsp:cNvPr id="0" name=""/>
        <dsp:cNvSpPr/>
      </dsp:nvSpPr>
      <dsp:spPr>
        <a:xfrm>
          <a:off x="1268647" y="621516"/>
          <a:ext cx="4931689" cy="4931689"/>
        </a:xfrm>
        <a:prstGeom prst="blockArc">
          <a:avLst>
            <a:gd name="adj1" fmla="val 16200000"/>
            <a:gd name="adj2" fmla="val 19285714"/>
            <a:gd name="adj3" fmla="val 3899"/>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31BE307-94F3-48BB-82D3-B9BF5E72B4F9}">
      <dsp:nvSpPr>
        <dsp:cNvPr id="0" name=""/>
        <dsp:cNvSpPr/>
      </dsp:nvSpPr>
      <dsp:spPr>
        <a:xfrm>
          <a:off x="2780811" y="2133679"/>
          <a:ext cx="1907362" cy="1907362"/>
        </a:xfrm>
        <a:prstGeom prst="ellipse">
          <a:avLst/>
        </a:prstGeom>
        <a:gradFill rotWithShape="0">
          <a:gsLst>
            <a:gs pos="0">
              <a:schemeClr val="accent6">
                <a:shade val="60000"/>
                <a:hueOff val="0"/>
                <a:satOff val="0"/>
                <a:lumOff val="0"/>
                <a:alphaOff val="0"/>
                <a:lumMod val="110000"/>
                <a:satMod val="105000"/>
                <a:tint val="67000"/>
              </a:schemeClr>
            </a:gs>
            <a:gs pos="50000">
              <a:schemeClr val="accent6">
                <a:shade val="60000"/>
                <a:hueOff val="0"/>
                <a:satOff val="0"/>
                <a:lumOff val="0"/>
                <a:alphaOff val="0"/>
                <a:lumMod val="105000"/>
                <a:satMod val="103000"/>
                <a:tint val="73000"/>
              </a:schemeClr>
            </a:gs>
            <a:gs pos="100000">
              <a:schemeClr val="accent6">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Building a Better Future Together</a:t>
          </a:r>
        </a:p>
      </dsp:txBody>
      <dsp:txXfrm>
        <a:off x="3060138" y="2413006"/>
        <a:ext cx="1348708" cy="1348708"/>
      </dsp:txXfrm>
    </dsp:sp>
    <dsp:sp modelId="{A488B0C2-AB56-4995-B053-9978A0DF6BC8}">
      <dsp:nvSpPr>
        <dsp:cNvPr id="0" name=""/>
        <dsp:cNvSpPr/>
      </dsp:nvSpPr>
      <dsp:spPr>
        <a:xfrm>
          <a:off x="3066915" y="2004"/>
          <a:ext cx="1335154" cy="1335154"/>
        </a:xfrm>
        <a:prstGeom prst="ellipse">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Business Recovery &amp; Growth</a:t>
          </a:r>
        </a:p>
      </dsp:txBody>
      <dsp:txXfrm>
        <a:off x="3262444" y="197533"/>
        <a:ext cx="944096" cy="944096"/>
      </dsp:txXfrm>
    </dsp:sp>
    <dsp:sp modelId="{4DB5376B-AE07-4302-8A40-B48062C3FFFB}">
      <dsp:nvSpPr>
        <dsp:cNvPr id="0" name=""/>
        <dsp:cNvSpPr/>
      </dsp:nvSpPr>
      <dsp:spPr>
        <a:xfrm>
          <a:off x="4957211" y="912323"/>
          <a:ext cx="1335154" cy="1335154"/>
        </a:xfrm>
        <a:prstGeom prst="ellipse">
          <a:avLst/>
        </a:prstGeom>
        <a:gradFill rotWithShape="0">
          <a:gsLst>
            <a:gs pos="0">
              <a:schemeClr val="accent6">
                <a:shade val="50000"/>
                <a:hueOff val="105264"/>
                <a:satOff val="-4601"/>
                <a:lumOff val="12560"/>
                <a:alphaOff val="0"/>
                <a:lumMod val="110000"/>
                <a:satMod val="105000"/>
                <a:tint val="67000"/>
              </a:schemeClr>
            </a:gs>
            <a:gs pos="50000">
              <a:schemeClr val="accent6">
                <a:shade val="50000"/>
                <a:hueOff val="105264"/>
                <a:satOff val="-4601"/>
                <a:lumOff val="12560"/>
                <a:alphaOff val="0"/>
                <a:lumMod val="105000"/>
                <a:satMod val="103000"/>
                <a:tint val="73000"/>
              </a:schemeClr>
            </a:gs>
            <a:gs pos="100000">
              <a:schemeClr val="accent6">
                <a:shade val="50000"/>
                <a:hueOff val="105264"/>
                <a:satOff val="-4601"/>
                <a:lumOff val="12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Skills &amp; Employment</a:t>
          </a:r>
        </a:p>
      </dsp:txBody>
      <dsp:txXfrm>
        <a:off x="5152740" y="1107852"/>
        <a:ext cx="944096" cy="944096"/>
      </dsp:txXfrm>
    </dsp:sp>
    <dsp:sp modelId="{37561F24-30DA-4256-9841-963767EDAD2C}">
      <dsp:nvSpPr>
        <dsp:cNvPr id="0" name=""/>
        <dsp:cNvSpPr/>
      </dsp:nvSpPr>
      <dsp:spPr>
        <a:xfrm>
          <a:off x="5424075" y="2957790"/>
          <a:ext cx="1335154" cy="1335154"/>
        </a:xfrm>
        <a:prstGeom prst="ellipse">
          <a:avLst/>
        </a:prstGeom>
        <a:gradFill rotWithShape="0">
          <a:gsLst>
            <a:gs pos="0">
              <a:schemeClr val="accent6">
                <a:shade val="50000"/>
                <a:hueOff val="210528"/>
                <a:satOff val="-9203"/>
                <a:lumOff val="25121"/>
                <a:alphaOff val="0"/>
                <a:lumMod val="110000"/>
                <a:satMod val="105000"/>
                <a:tint val="67000"/>
              </a:schemeClr>
            </a:gs>
            <a:gs pos="50000">
              <a:schemeClr val="accent6">
                <a:shade val="50000"/>
                <a:hueOff val="210528"/>
                <a:satOff val="-9203"/>
                <a:lumOff val="25121"/>
                <a:alphaOff val="0"/>
                <a:lumMod val="105000"/>
                <a:satMod val="103000"/>
                <a:tint val="73000"/>
              </a:schemeClr>
            </a:gs>
            <a:gs pos="100000">
              <a:schemeClr val="accent6">
                <a:shade val="50000"/>
                <a:hueOff val="210528"/>
                <a:satOff val="-9203"/>
                <a:lumOff val="25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Energy &amp; Clean Growth</a:t>
          </a:r>
        </a:p>
      </dsp:txBody>
      <dsp:txXfrm>
        <a:off x="5619604" y="3153319"/>
        <a:ext cx="944096" cy="944096"/>
      </dsp:txXfrm>
    </dsp:sp>
    <dsp:sp modelId="{954E51C3-4CA2-4CFB-991E-5F4F9AC80BA9}">
      <dsp:nvSpPr>
        <dsp:cNvPr id="0" name=""/>
        <dsp:cNvSpPr/>
      </dsp:nvSpPr>
      <dsp:spPr>
        <a:xfrm>
          <a:off x="4115950" y="4598128"/>
          <a:ext cx="1335154" cy="1335154"/>
        </a:xfrm>
        <a:prstGeom prst="ellipse">
          <a:avLst/>
        </a:prstGeom>
        <a:gradFill rotWithShape="0">
          <a:gsLst>
            <a:gs pos="0">
              <a:schemeClr val="accent6">
                <a:shade val="50000"/>
                <a:hueOff val="315792"/>
                <a:satOff val="-13804"/>
                <a:lumOff val="37681"/>
                <a:alphaOff val="0"/>
                <a:lumMod val="110000"/>
                <a:satMod val="105000"/>
                <a:tint val="67000"/>
              </a:schemeClr>
            </a:gs>
            <a:gs pos="50000">
              <a:schemeClr val="accent6">
                <a:shade val="50000"/>
                <a:hueOff val="315792"/>
                <a:satOff val="-13804"/>
                <a:lumOff val="37681"/>
                <a:alphaOff val="0"/>
                <a:lumMod val="105000"/>
                <a:satMod val="103000"/>
                <a:tint val="73000"/>
              </a:schemeClr>
            </a:gs>
            <a:gs pos="100000">
              <a:schemeClr val="accent6">
                <a:shade val="50000"/>
                <a:hueOff val="315792"/>
                <a:satOff val="-13804"/>
                <a:lumOff val="37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Sustainable &amp; Inclusive</a:t>
          </a:r>
        </a:p>
      </dsp:txBody>
      <dsp:txXfrm>
        <a:off x="4311479" y="4793657"/>
        <a:ext cx="944096" cy="944096"/>
      </dsp:txXfrm>
    </dsp:sp>
    <dsp:sp modelId="{D59DECA2-7DC4-46FB-9CBD-4966CBA7AC07}">
      <dsp:nvSpPr>
        <dsp:cNvPr id="0" name=""/>
        <dsp:cNvSpPr/>
      </dsp:nvSpPr>
      <dsp:spPr>
        <a:xfrm>
          <a:off x="2017880" y="4598128"/>
          <a:ext cx="1335154" cy="1335154"/>
        </a:xfrm>
        <a:prstGeom prst="ellipse">
          <a:avLst/>
        </a:prstGeom>
        <a:gradFill rotWithShape="0">
          <a:gsLst>
            <a:gs pos="0">
              <a:schemeClr val="accent6">
                <a:shade val="50000"/>
                <a:hueOff val="315792"/>
                <a:satOff val="-13804"/>
                <a:lumOff val="37681"/>
                <a:alphaOff val="0"/>
                <a:lumMod val="110000"/>
                <a:satMod val="105000"/>
                <a:tint val="67000"/>
              </a:schemeClr>
            </a:gs>
            <a:gs pos="50000">
              <a:schemeClr val="accent6">
                <a:shade val="50000"/>
                <a:hueOff val="315792"/>
                <a:satOff val="-13804"/>
                <a:lumOff val="37681"/>
                <a:alphaOff val="0"/>
                <a:lumMod val="105000"/>
                <a:satMod val="103000"/>
                <a:tint val="73000"/>
              </a:schemeClr>
            </a:gs>
            <a:gs pos="100000">
              <a:schemeClr val="accent6">
                <a:shade val="50000"/>
                <a:hueOff val="315792"/>
                <a:satOff val="-13804"/>
                <a:lumOff val="37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Science &amp; Innovation</a:t>
          </a:r>
        </a:p>
      </dsp:txBody>
      <dsp:txXfrm>
        <a:off x="2213409" y="4793657"/>
        <a:ext cx="944096" cy="944096"/>
      </dsp:txXfrm>
    </dsp:sp>
    <dsp:sp modelId="{4D71B2F3-7B6E-4845-A170-4B46A22C7E1F}">
      <dsp:nvSpPr>
        <dsp:cNvPr id="0" name=""/>
        <dsp:cNvSpPr/>
      </dsp:nvSpPr>
      <dsp:spPr>
        <a:xfrm>
          <a:off x="709755" y="2957790"/>
          <a:ext cx="1335154" cy="1335154"/>
        </a:xfrm>
        <a:prstGeom prst="ellipse">
          <a:avLst/>
        </a:prstGeom>
        <a:gradFill rotWithShape="0">
          <a:gsLst>
            <a:gs pos="0">
              <a:schemeClr val="accent6">
                <a:shade val="50000"/>
                <a:hueOff val="210528"/>
                <a:satOff val="-9203"/>
                <a:lumOff val="25121"/>
                <a:alphaOff val="0"/>
                <a:lumMod val="110000"/>
                <a:satMod val="105000"/>
                <a:tint val="67000"/>
              </a:schemeClr>
            </a:gs>
            <a:gs pos="50000">
              <a:schemeClr val="accent6">
                <a:shade val="50000"/>
                <a:hueOff val="210528"/>
                <a:satOff val="-9203"/>
                <a:lumOff val="25121"/>
                <a:alphaOff val="0"/>
                <a:lumMod val="105000"/>
                <a:satMod val="103000"/>
                <a:tint val="73000"/>
              </a:schemeClr>
            </a:gs>
            <a:gs pos="100000">
              <a:schemeClr val="accent6">
                <a:shade val="50000"/>
                <a:hueOff val="210528"/>
                <a:satOff val="-9203"/>
                <a:lumOff val="2512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Infrastructure</a:t>
          </a:r>
        </a:p>
      </dsp:txBody>
      <dsp:txXfrm>
        <a:off x="905284" y="3153319"/>
        <a:ext cx="944096" cy="944096"/>
      </dsp:txXfrm>
    </dsp:sp>
    <dsp:sp modelId="{A6463FD5-64D8-41D8-B5A2-2100FDA5AF54}">
      <dsp:nvSpPr>
        <dsp:cNvPr id="0" name=""/>
        <dsp:cNvSpPr/>
      </dsp:nvSpPr>
      <dsp:spPr>
        <a:xfrm>
          <a:off x="1176619" y="912323"/>
          <a:ext cx="1335154" cy="1335154"/>
        </a:xfrm>
        <a:prstGeom prst="ellipse">
          <a:avLst/>
        </a:prstGeom>
        <a:gradFill rotWithShape="0">
          <a:gsLst>
            <a:gs pos="0">
              <a:schemeClr val="accent6">
                <a:shade val="50000"/>
                <a:hueOff val="105264"/>
                <a:satOff val="-4601"/>
                <a:lumOff val="12560"/>
                <a:alphaOff val="0"/>
                <a:lumMod val="110000"/>
                <a:satMod val="105000"/>
                <a:tint val="67000"/>
              </a:schemeClr>
            </a:gs>
            <a:gs pos="50000">
              <a:schemeClr val="accent6">
                <a:shade val="50000"/>
                <a:hueOff val="105264"/>
                <a:satOff val="-4601"/>
                <a:lumOff val="12560"/>
                <a:alphaOff val="0"/>
                <a:lumMod val="105000"/>
                <a:satMod val="103000"/>
                <a:tint val="73000"/>
              </a:schemeClr>
            </a:gs>
            <a:gs pos="100000">
              <a:schemeClr val="accent6">
                <a:shade val="50000"/>
                <a:hueOff val="105264"/>
                <a:satOff val="-4601"/>
                <a:lumOff val="1256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Place</a:t>
          </a:r>
        </a:p>
      </dsp:txBody>
      <dsp:txXfrm>
        <a:off x="1372148" y="1107852"/>
        <a:ext cx="944096" cy="9440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65404-F82C-4EBA-A246-EE1A300CDFA6}" type="datetimeFigureOut">
              <a:rPr lang="en-GB" smtClean="0"/>
              <a:t>12/11/2020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27FFD-D3A3-4C13-BACA-54C9E9877ED5}" type="slidenum">
              <a:rPr lang="en-GB" smtClean="0"/>
              <a:t>‹#›</a:t>
            </a:fld>
            <a:endParaRPr lang="en-GB"/>
          </a:p>
        </p:txBody>
      </p:sp>
    </p:spTree>
    <p:extLst>
      <p:ext uri="{BB962C8B-B14F-4D97-AF65-F5344CB8AC3E}">
        <p14:creationId xmlns:p14="http://schemas.microsoft.com/office/powerpoint/2010/main" val="2287238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 touched just before on the challenge of how we accommodate new growth in a sustainable way, and like many places our leaders are taking the current pandemic as an opportunity to reflect on how things might be done better as we look to recover and grow.</a:t>
            </a:r>
          </a:p>
          <a:p>
            <a:endParaRPr lang="en-GB"/>
          </a:p>
          <a:p>
            <a:r>
              <a:rPr lang="en-GB"/>
              <a:t>As part of this a new sub regional vision was launched in September – set out on this slide. The sustainable pillar is of particular relevance, especially the ambitions around decarbonising our industrial cluster and achieving net zero across the wider economy. </a:t>
            </a:r>
          </a:p>
          <a:p>
            <a:endParaRPr lang="en-GB"/>
          </a:p>
          <a:p>
            <a:r>
              <a:rPr lang="en-GB"/>
              <a:t>The Sustainability Commission mentioned on the slide meets for the first time next week and I’m delighted that Rachel from SPEN has agreed to be one of the Commissioners on the group. </a:t>
            </a:r>
          </a:p>
          <a:p>
            <a:endParaRPr lang="en-GB"/>
          </a:p>
          <a:p>
            <a:r>
              <a:rPr lang="en-GB"/>
              <a:t>[Next slide]</a:t>
            </a:r>
          </a:p>
        </p:txBody>
      </p:sp>
      <p:sp>
        <p:nvSpPr>
          <p:cNvPr id="4" name="Slide Number Placeholder 3"/>
          <p:cNvSpPr>
            <a:spLocks noGrp="1"/>
          </p:cNvSpPr>
          <p:nvPr>
            <p:ph type="sldNum" sz="quarter" idx="5"/>
          </p:nvPr>
        </p:nvSpPr>
        <p:spPr/>
        <p:txBody>
          <a:bodyPr/>
          <a:lstStyle/>
          <a:p>
            <a:fld id="{F36EFAF3-830F-4F5B-9FA8-3ED97B01B207}" type="slidenum">
              <a:rPr lang="en-GB" smtClean="0"/>
              <a:t>4</a:t>
            </a:fld>
            <a:endParaRPr lang="en-GB"/>
          </a:p>
        </p:txBody>
      </p:sp>
    </p:spTree>
    <p:extLst>
      <p:ext uri="{BB962C8B-B14F-4D97-AF65-F5344CB8AC3E}">
        <p14:creationId xmlns:p14="http://schemas.microsoft.com/office/powerpoint/2010/main" val="115922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6156-B052-4B6A-9090-8C877B62AD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30F343-AC9C-4416-B385-FBA22BE9F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31BB2C-9121-4980-A406-74AEB0E9182D}"/>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5" name="Footer Placeholder 4">
            <a:extLst>
              <a:ext uri="{FF2B5EF4-FFF2-40B4-BE49-F238E27FC236}">
                <a16:creationId xmlns:a16="http://schemas.microsoft.com/office/drawing/2014/main" id="{2D30AC37-7BD6-4B18-AF12-2C736CDD9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149C6-BB98-4E80-9871-9CB872B12FC9}"/>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248157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3651-02F8-43FA-AF40-EA32A9FCF3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7D26BB-9576-4BD3-AAB9-8422174182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F2F987-B2DB-4A91-9ABF-BB34F4A065E3}"/>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5" name="Footer Placeholder 4">
            <a:extLst>
              <a:ext uri="{FF2B5EF4-FFF2-40B4-BE49-F238E27FC236}">
                <a16:creationId xmlns:a16="http://schemas.microsoft.com/office/drawing/2014/main" id="{42A7F019-50A4-4742-86C1-A3BB4E359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C1DE6D-AE7C-47E4-B3D3-91B7EB243EB3}"/>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132201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BC392-13DC-4DBF-84B2-075C98EDA7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65B9A6-ABCC-4350-BBCA-F2E4B29EE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105C0-4B83-4102-A6E9-345844A18389}"/>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5" name="Footer Placeholder 4">
            <a:extLst>
              <a:ext uri="{FF2B5EF4-FFF2-40B4-BE49-F238E27FC236}">
                <a16:creationId xmlns:a16="http://schemas.microsoft.com/office/drawing/2014/main" id="{1A654CC8-DDE9-4EBF-B01D-E2697A575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170C4E-F400-4007-8A6B-CE6E457A6F33}"/>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133613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A9D8A-560B-4428-A415-4B6840C0FF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000FC9-7B5D-4DC3-B316-238A54477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7DA0A3-48E2-47BA-ADA1-0340DD4778E3}"/>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5" name="Footer Placeholder 4">
            <a:extLst>
              <a:ext uri="{FF2B5EF4-FFF2-40B4-BE49-F238E27FC236}">
                <a16:creationId xmlns:a16="http://schemas.microsoft.com/office/drawing/2014/main" id="{D8B8386D-FB60-45EF-B3F3-6AEC874648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6F711B-5C3C-40F4-B638-D6BC048E6255}"/>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20687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0791-8B3C-4E90-BD86-F5078A426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A1A94C-BE2C-44FA-97D8-26F59AB95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006724-8D4C-49C2-ABE5-00E6090AF342}"/>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5" name="Footer Placeholder 4">
            <a:extLst>
              <a:ext uri="{FF2B5EF4-FFF2-40B4-BE49-F238E27FC236}">
                <a16:creationId xmlns:a16="http://schemas.microsoft.com/office/drawing/2014/main" id="{E5B84D60-C9B6-48AA-BB18-18709516B6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4BB3F-A858-48EE-B644-7D353F7078E1}"/>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416950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38BF-CA9E-4F9E-B39B-326EDC456B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36AFA-DD56-4D3F-B723-DAD1E4E457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6355860-30BC-4403-9937-FEA44382D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B54206-1B02-4BD2-9C25-6A86E42CF832}"/>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6" name="Footer Placeholder 5">
            <a:extLst>
              <a:ext uri="{FF2B5EF4-FFF2-40B4-BE49-F238E27FC236}">
                <a16:creationId xmlns:a16="http://schemas.microsoft.com/office/drawing/2014/main" id="{362929AF-EA65-4275-8BEA-B029F296ED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7C1AAD-9473-404A-B570-00F3DB7ECE9B}"/>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54576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64ED-C353-4588-95E1-98FB1CB802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EE1082-1D10-4975-AC6D-838AA4930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D5851-A619-44E8-9C20-C629A4DF09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049B0B-A8F6-4DD5-A408-9F244AAE08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888AE-7A3E-45CF-85D7-CB0BCDCA68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10058DE-C174-431B-9D76-65B39B2C3575}"/>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8" name="Footer Placeholder 7">
            <a:extLst>
              <a:ext uri="{FF2B5EF4-FFF2-40B4-BE49-F238E27FC236}">
                <a16:creationId xmlns:a16="http://schemas.microsoft.com/office/drawing/2014/main" id="{6D9A34BE-AFDD-492B-9988-34B4E8045A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EC156D-3811-4546-AB42-67C4F128806B}"/>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34848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46AE-76C3-4759-B944-37C4F0871E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BEFF84-14BD-43C1-A3B3-CD1F1927930E}"/>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4" name="Footer Placeholder 3">
            <a:extLst>
              <a:ext uri="{FF2B5EF4-FFF2-40B4-BE49-F238E27FC236}">
                <a16:creationId xmlns:a16="http://schemas.microsoft.com/office/drawing/2014/main" id="{BF126487-AB14-488E-9D0C-888B3DDCD6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256A2A9-9DCF-4A4C-8EE3-8D629DD7B0CE}"/>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125203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EEC77-486C-4829-88F7-65A03B050DFE}"/>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3" name="Footer Placeholder 2">
            <a:extLst>
              <a:ext uri="{FF2B5EF4-FFF2-40B4-BE49-F238E27FC236}">
                <a16:creationId xmlns:a16="http://schemas.microsoft.com/office/drawing/2014/main" id="{C1024A9D-B5D3-436D-9C81-C7B326E208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B8389B-15E4-49B5-99B8-B7E04BBB7D11}"/>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80932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42DA-BF39-438C-95F2-CF88273427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F35457-F248-4427-BDF2-0CC541EAF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A7599E-4835-46D4-9A5D-4335DE4835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E6002-DD25-43CF-9630-3A6C2F7FA492}"/>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6" name="Footer Placeholder 5">
            <a:extLst>
              <a:ext uri="{FF2B5EF4-FFF2-40B4-BE49-F238E27FC236}">
                <a16:creationId xmlns:a16="http://schemas.microsoft.com/office/drawing/2014/main" id="{C46F4A29-AB7B-4840-8AC6-7BC3D2A627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A58DF4-F53F-44B4-8725-6F67044DD63F}"/>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216911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6D8C-8464-4080-AC50-02C756648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6E8F81-030A-40B5-8BA6-1C2A280965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35620F-E6CA-4336-9F49-7444C757F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F1A08-56F0-4F26-B5B1-A075937B4932}"/>
              </a:ext>
            </a:extLst>
          </p:cNvPr>
          <p:cNvSpPr>
            <a:spLocks noGrp="1"/>
          </p:cNvSpPr>
          <p:nvPr>
            <p:ph type="dt" sz="half" idx="10"/>
          </p:nvPr>
        </p:nvSpPr>
        <p:spPr/>
        <p:txBody>
          <a:bodyPr/>
          <a:lstStyle/>
          <a:p>
            <a:fld id="{76D6ED88-8F81-47AF-A5C9-767A9FC9CCF3}" type="datetimeFigureOut">
              <a:rPr lang="en-GB" smtClean="0"/>
              <a:t>12/11/2020</a:t>
            </a:fld>
            <a:endParaRPr lang="en-GB"/>
          </a:p>
        </p:txBody>
      </p:sp>
      <p:sp>
        <p:nvSpPr>
          <p:cNvPr id="6" name="Footer Placeholder 5">
            <a:extLst>
              <a:ext uri="{FF2B5EF4-FFF2-40B4-BE49-F238E27FC236}">
                <a16:creationId xmlns:a16="http://schemas.microsoft.com/office/drawing/2014/main" id="{D71F5C54-099B-4D97-A1E2-7B29A6BAF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FF098-0878-4FEA-A034-1154000CBABD}"/>
              </a:ext>
            </a:extLst>
          </p:cNvPr>
          <p:cNvSpPr>
            <a:spLocks noGrp="1"/>
          </p:cNvSpPr>
          <p:nvPr>
            <p:ph type="sldNum" sz="quarter" idx="12"/>
          </p:nvPr>
        </p:nvSpPr>
        <p:spPr/>
        <p:txBody>
          <a:bodyPr/>
          <a:lstStyle/>
          <a:p>
            <a:fld id="{49B72290-51D8-432C-8B62-E85D7764C273}" type="slidenum">
              <a:rPr lang="en-GB" smtClean="0"/>
              <a:t>‹#›</a:t>
            </a:fld>
            <a:endParaRPr lang="en-GB"/>
          </a:p>
        </p:txBody>
      </p:sp>
    </p:spTree>
    <p:extLst>
      <p:ext uri="{BB962C8B-B14F-4D97-AF65-F5344CB8AC3E}">
        <p14:creationId xmlns:p14="http://schemas.microsoft.com/office/powerpoint/2010/main" val="77514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D3DED4-808C-4682-A50B-D9F0D0ECE8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F33502-61E6-4C28-A0F5-16EB6CFB5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9677E9-6216-40A4-BE63-C23BAFCD2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6ED88-8F81-47AF-A5C9-767A9FC9CCF3}" type="datetimeFigureOut">
              <a:rPr lang="en-GB" smtClean="0"/>
              <a:t>12/11/2020</a:t>
            </a:fld>
            <a:endParaRPr lang="en-GB"/>
          </a:p>
        </p:txBody>
      </p:sp>
      <p:sp>
        <p:nvSpPr>
          <p:cNvPr id="5" name="Footer Placeholder 4">
            <a:extLst>
              <a:ext uri="{FF2B5EF4-FFF2-40B4-BE49-F238E27FC236}">
                <a16:creationId xmlns:a16="http://schemas.microsoft.com/office/drawing/2014/main" id="{BCBA0B8C-0EE8-45AC-9F71-CE972D88EB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D7AA3A-8FB0-450A-B06B-913123E74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B72290-51D8-432C-8B62-E85D7764C273}" type="slidenum">
              <a:rPr lang="en-GB" smtClean="0"/>
              <a:t>‹#›</a:t>
            </a:fld>
            <a:endParaRPr lang="en-GB"/>
          </a:p>
        </p:txBody>
      </p:sp>
    </p:spTree>
    <p:extLst>
      <p:ext uri="{BB962C8B-B14F-4D97-AF65-F5344CB8AC3E}">
        <p14:creationId xmlns:p14="http://schemas.microsoft.com/office/powerpoint/2010/main" val="88660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6.pn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5C3E-4BC0-4DB7-BDF6-6641A1F47E29}"/>
              </a:ext>
            </a:extLst>
          </p:cNvPr>
          <p:cNvSpPr>
            <a:spLocks noGrp="1"/>
          </p:cNvSpPr>
          <p:nvPr>
            <p:ph type="ctrTitle"/>
          </p:nvPr>
        </p:nvSpPr>
        <p:spPr/>
        <p:txBody>
          <a:bodyPr>
            <a:normAutofit fontScale="90000"/>
          </a:bodyPr>
          <a:lstStyle/>
          <a:p>
            <a:r>
              <a:rPr lang="en-GB" dirty="0"/>
              <a:t>Supporting Business and People Through Lockdown 2</a:t>
            </a:r>
            <a:br>
              <a:rPr lang="en-GB" dirty="0"/>
            </a:br>
            <a:endParaRPr lang="en-GB" dirty="0"/>
          </a:p>
        </p:txBody>
      </p:sp>
      <p:sp>
        <p:nvSpPr>
          <p:cNvPr id="3" name="Subtitle 2">
            <a:extLst>
              <a:ext uri="{FF2B5EF4-FFF2-40B4-BE49-F238E27FC236}">
                <a16:creationId xmlns:a16="http://schemas.microsoft.com/office/drawing/2014/main" id="{873FDFB9-22B0-4667-BD67-BD4FCC958368}"/>
              </a:ext>
            </a:extLst>
          </p:cNvPr>
          <p:cNvSpPr>
            <a:spLocks noGrp="1"/>
          </p:cNvSpPr>
          <p:nvPr>
            <p:ph type="subTitle" idx="1"/>
          </p:nvPr>
        </p:nvSpPr>
        <p:spPr/>
        <p:txBody>
          <a:bodyPr/>
          <a:lstStyle/>
          <a:p>
            <a:r>
              <a:rPr lang="en-GB" dirty="0"/>
              <a:t>LEP Board </a:t>
            </a:r>
          </a:p>
          <a:p>
            <a:r>
              <a:rPr lang="en-GB" dirty="0"/>
              <a:t>Wednesday 18</a:t>
            </a:r>
            <a:r>
              <a:rPr lang="en-GB" baseline="30000" dirty="0"/>
              <a:t>th</a:t>
            </a:r>
            <a:r>
              <a:rPr lang="en-GB" dirty="0"/>
              <a:t> November 2020</a:t>
            </a:r>
          </a:p>
        </p:txBody>
      </p:sp>
      <p:pic>
        <p:nvPicPr>
          <p:cNvPr id="5" name="Picture 4" descr="A picture containing circle&#10;&#10;Description automatically generated">
            <a:extLst>
              <a:ext uri="{FF2B5EF4-FFF2-40B4-BE49-F238E27FC236}">
                <a16:creationId xmlns:a16="http://schemas.microsoft.com/office/drawing/2014/main" id="{58528FB5-7727-4A0D-9B02-8534C4761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6822" y="4939977"/>
            <a:ext cx="1219200" cy="1200912"/>
          </a:xfrm>
          <a:prstGeom prst="rect">
            <a:avLst/>
          </a:prstGeom>
        </p:spPr>
      </p:pic>
    </p:spTree>
    <p:extLst>
      <p:ext uri="{BB962C8B-B14F-4D97-AF65-F5344CB8AC3E}">
        <p14:creationId xmlns:p14="http://schemas.microsoft.com/office/powerpoint/2010/main" val="224331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A6BC-2C06-4206-848B-4C6D1FA23429}"/>
              </a:ext>
            </a:extLst>
          </p:cNvPr>
          <p:cNvSpPr>
            <a:spLocks noGrp="1"/>
          </p:cNvSpPr>
          <p:nvPr>
            <p:ph type="title"/>
          </p:nvPr>
        </p:nvSpPr>
        <p:spPr/>
        <p:txBody>
          <a:bodyPr/>
          <a:lstStyle/>
          <a:p>
            <a:r>
              <a:rPr lang="en-GB" dirty="0"/>
              <a:t>Existing support</a:t>
            </a:r>
          </a:p>
        </p:txBody>
      </p:sp>
      <p:sp>
        <p:nvSpPr>
          <p:cNvPr id="4" name="Rectangle: Rounded Corners 3">
            <a:extLst>
              <a:ext uri="{FF2B5EF4-FFF2-40B4-BE49-F238E27FC236}">
                <a16:creationId xmlns:a16="http://schemas.microsoft.com/office/drawing/2014/main" id="{4BD3C95B-0FF9-4061-A35C-EB13252C1BC4}"/>
              </a:ext>
            </a:extLst>
          </p:cNvPr>
          <p:cNvSpPr/>
          <p:nvPr/>
        </p:nvSpPr>
        <p:spPr>
          <a:xfrm>
            <a:off x="908859" y="1579418"/>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Business Rates holiday for retail, leisure &amp; hospitality</a:t>
            </a:r>
          </a:p>
        </p:txBody>
      </p:sp>
      <p:sp>
        <p:nvSpPr>
          <p:cNvPr id="6" name="Rectangle: Rounded Corners 5">
            <a:extLst>
              <a:ext uri="{FF2B5EF4-FFF2-40B4-BE49-F238E27FC236}">
                <a16:creationId xmlns:a16="http://schemas.microsoft.com/office/drawing/2014/main" id="{CBA73E16-58AB-4FEE-9545-5E93F29D3754}"/>
              </a:ext>
            </a:extLst>
          </p:cNvPr>
          <p:cNvSpPr/>
          <p:nvPr/>
        </p:nvSpPr>
        <p:spPr>
          <a:xfrm>
            <a:off x="908859" y="3065695"/>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Business Rates holiday for nurseries</a:t>
            </a:r>
          </a:p>
        </p:txBody>
      </p:sp>
      <p:sp>
        <p:nvSpPr>
          <p:cNvPr id="8" name="Rectangle: Rounded Corners 7">
            <a:extLst>
              <a:ext uri="{FF2B5EF4-FFF2-40B4-BE49-F238E27FC236}">
                <a16:creationId xmlns:a16="http://schemas.microsoft.com/office/drawing/2014/main" id="{2D3B189D-C64E-490E-A319-52CFAAEDF388}"/>
              </a:ext>
            </a:extLst>
          </p:cNvPr>
          <p:cNvSpPr/>
          <p:nvPr/>
        </p:nvSpPr>
        <p:spPr>
          <a:xfrm>
            <a:off x="908859" y="4551971"/>
            <a:ext cx="1518458" cy="1377773"/>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Self Employed Income Support Scheme</a:t>
            </a:r>
          </a:p>
        </p:txBody>
      </p:sp>
      <p:sp>
        <p:nvSpPr>
          <p:cNvPr id="10" name="Rectangle: Rounded Corners 9">
            <a:extLst>
              <a:ext uri="{FF2B5EF4-FFF2-40B4-BE49-F238E27FC236}">
                <a16:creationId xmlns:a16="http://schemas.microsoft.com/office/drawing/2014/main" id="{9AEDD8D9-85DB-42C1-9B6B-30F226F9C980}"/>
              </a:ext>
            </a:extLst>
          </p:cNvPr>
          <p:cNvSpPr/>
          <p:nvPr/>
        </p:nvSpPr>
        <p:spPr>
          <a:xfrm>
            <a:off x="2497976" y="1579418"/>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Kickstart Scheme</a:t>
            </a:r>
          </a:p>
        </p:txBody>
      </p:sp>
      <p:sp>
        <p:nvSpPr>
          <p:cNvPr id="12" name="Rectangle: Rounded Corners 11">
            <a:extLst>
              <a:ext uri="{FF2B5EF4-FFF2-40B4-BE49-F238E27FC236}">
                <a16:creationId xmlns:a16="http://schemas.microsoft.com/office/drawing/2014/main" id="{DEF0A694-0301-4E57-B4DC-C5915AE4E702}"/>
              </a:ext>
            </a:extLst>
          </p:cNvPr>
          <p:cNvSpPr/>
          <p:nvPr/>
        </p:nvSpPr>
        <p:spPr>
          <a:xfrm>
            <a:off x="2497976" y="3065695"/>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Coronavirus Job Retention Scheme</a:t>
            </a:r>
          </a:p>
        </p:txBody>
      </p:sp>
      <p:sp>
        <p:nvSpPr>
          <p:cNvPr id="14" name="Rectangle: Rounded Corners 13">
            <a:extLst>
              <a:ext uri="{FF2B5EF4-FFF2-40B4-BE49-F238E27FC236}">
                <a16:creationId xmlns:a16="http://schemas.microsoft.com/office/drawing/2014/main" id="{92315CDC-0D08-47CC-ACBF-345F557A7F09}"/>
              </a:ext>
            </a:extLst>
          </p:cNvPr>
          <p:cNvSpPr/>
          <p:nvPr/>
        </p:nvSpPr>
        <p:spPr>
          <a:xfrm>
            <a:off x="2497976" y="4530872"/>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Discretionary Grant Scheme</a:t>
            </a:r>
          </a:p>
        </p:txBody>
      </p:sp>
      <p:sp>
        <p:nvSpPr>
          <p:cNvPr id="18" name="Rectangle: Rounded Corners 17">
            <a:extLst>
              <a:ext uri="{FF2B5EF4-FFF2-40B4-BE49-F238E27FC236}">
                <a16:creationId xmlns:a16="http://schemas.microsoft.com/office/drawing/2014/main" id="{4D895DB5-7CB3-4DE1-9B26-40851CE215BD}"/>
              </a:ext>
            </a:extLst>
          </p:cNvPr>
          <p:cNvSpPr/>
          <p:nvPr/>
        </p:nvSpPr>
        <p:spPr>
          <a:xfrm>
            <a:off x="7057506" y="1579418"/>
            <a:ext cx="1518458" cy="1402080"/>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C&amp;W Recovery Grant</a:t>
            </a:r>
          </a:p>
        </p:txBody>
      </p:sp>
      <p:sp>
        <p:nvSpPr>
          <p:cNvPr id="20" name="Rectangle: Rounded Corners 19">
            <a:extLst>
              <a:ext uri="{FF2B5EF4-FFF2-40B4-BE49-F238E27FC236}">
                <a16:creationId xmlns:a16="http://schemas.microsoft.com/office/drawing/2014/main" id="{D2D6CB02-DC17-45D8-A983-3B98194F13FC}"/>
              </a:ext>
            </a:extLst>
          </p:cNvPr>
          <p:cNvSpPr/>
          <p:nvPr/>
        </p:nvSpPr>
        <p:spPr>
          <a:xfrm>
            <a:off x="7057506" y="3065695"/>
            <a:ext cx="1518458" cy="1402080"/>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Restructure Capital Grant</a:t>
            </a:r>
          </a:p>
        </p:txBody>
      </p:sp>
      <p:sp>
        <p:nvSpPr>
          <p:cNvPr id="22" name="Rectangle: Rounded Corners 21">
            <a:extLst>
              <a:ext uri="{FF2B5EF4-FFF2-40B4-BE49-F238E27FC236}">
                <a16:creationId xmlns:a16="http://schemas.microsoft.com/office/drawing/2014/main" id="{BC639FE8-18E0-4539-A94E-441C4EA982B3}"/>
              </a:ext>
            </a:extLst>
          </p:cNvPr>
          <p:cNvSpPr/>
          <p:nvPr/>
        </p:nvSpPr>
        <p:spPr>
          <a:xfrm>
            <a:off x="8667404" y="1579418"/>
            <a:ext cx="1518458" cy="1402080"/>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Accelerate</a:t>
            </a:r>
          </a:p>
        </p:txBody>
      </p:sp>
      <p:sp>
        <p:nvSpPr>
          <p:cNvPr id="24" name="Rectangle: Rounded Corners 23">
            <a:extLst>
              <a:ext uri="{FF2B5EF4-FFF2-40B4-BE49-F238E27FC236}">
                <a16:creationId xmlns:a16="http://schemas.microsoft.com/office/drawing/2014/main" id="{C7CF5E0C-4C50-42E5-9B6D-65A711404D5A}"/>
              </a:ext>
            </a:extLst>
          </p:cNvPr>
          <p:cNvSpPr/>
          <p:nvPr/>
        </p:nvSpPr>
        <p:spPr>
          <a:xfrm>
            <a:off x="8667404" y="3065695"/>
            <a:ext cx="1518458" cy="1402080"/>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Cheshire &amp; Warrington Opportunities Portal</a:t>
            </a:r>
          </a:p>
        </p:txBody>
      </p:sp>
      <p:sp>
        <p:nvSpPr>
          <p:cNvPr id="25" name="Callout: Left-Right Arrow 24">
            <a:extLst>
              <a:ext uri="{FF2B5EF4-FFF2-40B4-BE49-F238E27FC236}">
                <a16:creationId xmlns:a16="http://schemas.microsoft.com/office/drawing/2014/main" id="{691DAE1D-8432-4AE2-A8B0-8B79EDCAD482}"/>
              </a:ext>
            </a:extLst>
          </p:cNvPr>
          <p:cNvSpPr/>
          <p:nvPr/>
        </p:nvSpPr>
        <p:spPr>
          <a:xfrm>
            <a:off x="908859" y="6156960"/>
            <a:ext cx="4717473" cy="487680"/>
          </a:xfrm>
          <a:prstGeom prst="lef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National (to March 2021) </a:t>
            </a:r>
          </a:p>
        </p:txBody>
      </p:sp>
      <p:sp>
        <p:nvSpPr>
          <p:cNvPr id="27" name="Callout: Left-Right Arrow 26">
            <a:extLst>
              <a:ext uri="{FF2B5EF4-FFF2-40B4-BE49-F238E27FC236}">
                <a16:creationId xmlns:a16="http://schemas.microsoft.com/office/drawing/2014/main" id="{8D9C3CC4-21A6-434E-A6C6-AE03B68AF729}"/>
              </a:ext>
            </a:extLst>
          </p:cNvPr>
          <p:cNvSpPr/>
          <p:nvPr/>
        </p:nvSpPr>
        <p:spPr>
          <a:xfrm>
            <a:off x="7057507" y="6156960"/>
            <a:ext cx="3128356" cy="487680"/>
          </a:xfrm>
          <a:prstGeom prst="leftRigh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ysClr val="windowText" lastClr="000000"/>
                </a:solidFill>
              </a:rPr>
              <a:t>Sub-Regional</a:t>
            </a:r>
          </a:p>
        </p:txBody>
      </p:sp>
      <p:sp>
        <p:nvSpPr>
          <p:cNvPr id="3" name="Rectangle: Rounded Corners 2">
            <a:extLst>
              <a:ext uri="{FF2B5EF4-FFF2-40B4-BE49-F238E27FC236}">
                <a16:creationId xmlns:a16="http://schemas.microsoft.com/office/drawing/2014/main" id="{7E84542F-5FC3-4121-9742-65DCA2C3C114}"/>
              </a:ext>
            </a:extLst>
          </p:cNvPr>
          <p:cNvSpPr/>
          <p:nvPr/>
        </p:nvSpPr>
        <p:spPr>
          <a:xfrm>
            <a:off x="7057506" y="4527664"/>
            <a:ext cx="1518458" cy="1402080"/>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Peer-to-Peer Network Support</a:t>
            </a:r>
          </a:p>
        </p:txBody>
      </p:sp>
      <p:sp>
        <p:nvSpPr>
          <p:cNvPr id="5" name="Rectangle: Rounded Corners 4">
            <a:extLst>
              <a:ext uri="{FF2B5EF4-FFF2-40B4-BE49-F238E27FC236}">
                <a16:creationId xmlns:a16="http://schemas.microsoft.com/office/drawing/2014/main" id="{2FA42942-0CF5-4057-BF8D-909E4652B127}"/>
              </a:ext>
            </a:extLst>
          </p:cNvPr>
          <p:cNvSpPr/>
          <p:nvPr/>
        </p:nvSpPr>
        <p:spPr>
          <a:xfrm>
            <a:off x="8667404" y="4527664"/>
            <a:ext cx="1518458" cy="1402080"/>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The Pledge</a:t>
            </a:r>
          </a:p>
        </p:txBody>
      </p:sp>
      <p:sp>
        <p:nvSpPr>
          <p:cNvPr id="7" name="Rectangle: Rounded Corners 6">
            <a:extLst>
              <a:ext uri="{FF2B5EF4-FFF2-40B4-BE49-F238E27FC236}">
                <a16:creationId xmlns:a16="http://schemas.microsoft.com/office/drawing/2014/main" id="{1D67F237-E548-4BFF-83A8-E28EB01C91E2}"/>
              </a:ext>
            </a:extLst>
          </p:cNvPr>
          <p:cNvSpPr/>
          <p:nvPr/>
        </p:nvSpPr>
        <p:spPr>
          <a:xfrm>
            <a:off x="4107874" y="1579418"/>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Coronavirus Business Interruption Loan Scheme (CBILS)</a:t>
            </a:r>
          </a:p>
        </p:txBody>
      </p:sp>
      <p:sp>
        <p:nvSpPr>
          <p:cNvPr id="9" name="Rectangle: Rounded Corners 8">
            <a:extLst>
              <a:ext uri="{FF2B5EF4-FFF2-40B4-BE49-F238E27FC236}">
                <a16:creationId xmlns:a16="http://schemas.microsoft.com/office/drawing/2014/main" id="{EA7993CC-15EC-4159-9A22-D42015CFC97E}"/>
              </a:ext>
            </a:extLst>
          </p:cNvPr>
          <p:cNvSpPr/>
          <p:nvPr/>
        </p:nvSpPr>
        <p:spPr>
          <a:xfrm>
            <a:off x="4107874" y="3065695"/>
            <a:ext cx="1518458" cy="140208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ysClr val="windowText" lastClr="000000"/>
                </a:solidFill>
              </a:rPr>
              <a:t>Coronavirus Future Fund</a:t>
            </a:r>
          </a:p>
        </p:txBody>
      </p:sp>
      <p:pic>
        <p:nvPicPr>
          <p:cNvPr id="11" name="Picture 10" descr="A picture containing circle&#10;&#10;Description automatically generated">
            <a:extLst>
              <a:ext uri="{FF2B5EF4-FFF2-40B4-BE49-F238E27FC236}">
                <a16:creationId xmlns:a16="http://schemas.microsoft.com/office/drawing/2014/main" id="{39168889-0E75-4CE6-8846-8714FFE04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1004" y="223889"/>
            <a:ext cx="1219200" cy="1200912"/>
          </a:xfrm>
          <a:prstGeom prst="rect">
            <a:avLst/>
          </a:prstGeom>
        </p:spPr>
      </p:pic>
    </p:spTree>
    <p:extLst>
      <p:ext uri="{BB962C8B-B14F-4D97-AF65-F5344CB8AC3E}">
        <p14:creationId xmlns:p14="http://schemas.microsoft.com/office/powerpoint/2010/main" val="198569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2296-A990-477B-BA44-9D97C898FEFA}"/>
              </a:ext>
            </a:extLst>
          </p:cNvPr>
          <p:cNvSpPr>
            <a:spLocks noGrp="1"/>
          </p:cNvSpPr>
          <p:nvPr>
            <p:ph type="title"/>
          </p:nvPr>
        </p:nvSpPr>
        <p:spPr/>
        <p:txBody>
          <a:bodyPr/>
          <a:lstStyle/>
          <a:p>
            <a:r>
              <a:rPr lang="en-GB" dirty="0"/>
              <a:t>Achieving Momentum post-Lockdown</a:t>
            </a:r>
          </a:p>
        </p:txBody>
      </p:sp>
      <p:sp>
        <p:nvSpPr>
          <p:cNvPr id="3" name="Content Placeholder 2">
            <a:extLst>
              <a:ext uri="{FF2B5EF4-FFF2-40B4-BE49-F238E27FC236}">
                <a16:creationId xmlns:a16="http://schemas.microsoft.com/office/drawing/2014/main" id="{81EACBD0-EF67-4F1E-8CDB-70FB1E3F59B6}"/>
              </a:ext>
            </a:extLst>
          </p:cNvPr>
          <p:cNvSpPr>
            <a:spLocks noGrp="1"/>
          </p:cNvSpPr>
          <p:nvPr>
            <p:ph idx="1"/>
          </p:nvPr>
        </p:nvSpPr>
        <p:spPr/>
        <p:txBody>
          <a:bodyPr>
            <a:normAutofit fontScale="85000" lnSpcReduction="20000"/>
          </a:bodyPr>
          <a:lstStyle/>
          <a:p>
            <a:pPr>
              <a:lnSpc>
                <a:spcPct val="100000"/>
              </a:lnSpc>
            </a:pPr>
            <a:r>
              <a:rPr lang="en-GB" dirty="0"/>
              <a:t>Early draw downs against the EZ loan facility to enable schemes at Alderley Park and Hooton Park to start on site</a:t>
            </a:r>
          </a:p>
          <a:p>
            <a:pPr>
              <a:lnSpc>
                <a:spcPct val="100000"/>
              </a:lnSpc>
            </a:pPr>
            <a:endParaRPr lang="en-GB" dirty="0"/>
          </a:p>
          <a:p>
            <a:pPr>
              <a:lnSpc>
                <a:spcPct val="100000"/>
              </a:lnSpc>
            </a:pPr>
            <a:r>
              <a:rPr lang="en-GB" dirty="0"/>
              <a:t>Start on site of the three Getting Building Fund projects in early 2021</a:t>
            </a:r>
          </a:p>
          <a:p>
            <a:pPr>
              <a:lnSpc>
                <a:spcPct val="100000"/>
              </a:lnSpc>
            </a:pPr>
            <a:endParaRPr lang="en-GB" dirty="0"/>
          </a:p>
          <a:p>
            <a:pPr>
              <a:lnSpc>
                <a:spcPct val="100000"/>
              </a:lnSpc>
            </a:pPr>
            <a:r>
              <a:rPr lang="en-GB" dirty="0"/>
              <a:t>Progressing early wins within the High Speed Growth Corridor (subject to a quick decision from HMG on the business case)</a:t>
            </a:r>
          </a:p>
          <a:p>
            <a:pPr>
              <a:lnSpc>
                <a:spcPct val="100000"/>
              </a:lnSpc>
            </a:pPr>
            <a:endParaRPr lang="en-GB" dirty="0"/>
          </a:p>
          <a:p>
            <a:pPr>
              <a:lnSpc>
                <a:spcPct val="100000"/>
              </a:lnSpc>
            </a:pPr>
            <a:r>
              <a:rPr lang="en-GB" dirty="0"/>
              <a:t>Continuation of LEP Capital Grants programme so business can continue to adapt</a:t>
            </a:r>
          </a:p>
          <a:p>
            <a:pPr>
              <a:lnSpc>
                <a:spcPct val="100000"/>
              </a:lnSpc>
            </a:pPr>
            <a:endParaRPr lang="en-GB" dirty="0"/>
          </a:p>
          <a:p>
            <a:pPr>
              <a:lnSpc>
                <a:spcPct val="100000"/>
              </a:lnSpc>
            </a:pPr>
            <a:r>
              <a:rPr lang="en-GB" dirty="0"/>
              <a:t>Ramping up of the “Let’s Turn This Around” campaign</a:t>
            </a:r>
          </a:p>
        </p:txBody>
      </p:sp>
      <p:pic>
        <p:nvPicPr>
          <p:cNvPr id="5" name="Picture 4" descr="A picture containing circle&#10;&#10;Description automatically generated">
            <a:extLst>
              <a:ext uri="{FF2B5EF4-FFF2-40B4-BE49-F238E27FC236}">
                <a16:creationId xmlns:a16="http://schemas.microsoft.com/office/drawing/2014/main" id="{E7571C6A-82AC-40E5-B5AA-D6B0AEE04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290605"/>
            <a:ext cx="1219200" cy="1200912"/>
          </a:xfrm>
          <a:prstGeom prst="rect">
            <a:avLst/>
          </a:prstGeom>
        </p:spPr>
      </p:pic>
    </p:spTree>
    <p:extLst>
      <p:ext uri="{BB962C8B-B14F-4D97-AF65-F5344CB8AC3E}">
        <p14:creationId xmlns:p14="http://schemas.microsoft.com/office/powerpoint/2010/main" val="3816953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36A7-D4F8-410F-B8AB-417D7C181EFF}"/>
              </a:ext>
            </a:extLst>
          </p:cNvPr>
          <p:cNvSpPr>
            <a:spLocks noGrp="1"/>
          </p:cNvSpPr>
          <p:nvPr>
            <p:ph type="title"/>
          </p:nvPr>
        </p:nvSpPr>
        <p:spPr>
          <a:xfrm>
            <a:off x="838200" y="365126"/>
            <a:ext cx="10515600" cy="1043240"/>
          </a:xfrm>
        </p:spPr>
        <p:txBody>
          <a:bodyPr>
            <a:normAutofit fontScale="90000"/>
          </a:bodyPr>
          <a:lstStyle/>
          <a:p>
            <a:r>
              <a:rPr lang="en-GB" sz="3600" b="1" dirty="0"/>
              <a:t>Getting back to priorities: Building a Better Future Together</a:t>
            </a:r>
            <a:br>
              <a:rPr lang="en-GB" sz="3600" b="1" dirty="0"/>
            </a:br>
            <a:r>
              <a:rPr lang="en-GB" sz="1800" b="1" i="1" dirty="0"/>
              <a:t>Making Cheshire and Warrington the UK’s Healthiest, Most Sustainable, Inclusive and Growing Economy</a:t>
            </a:r>
            <a:endParaRPr lang="en-GB" sz="3600" i="1" dirty="0"/>
          </a:p>
        </p:txBody>
      </p:sp>
      <p:graphicFrame>
        <p:nvGraphicFramePr>
          <p:cNvPr id="13" name="Table 13">
            <a:extLst>
              <a:ext uri="{FF2B5EF4-FFF2-40B4-BE49-F238E27FC236}">
                <a16:creationId xmlns:a16="http://schemas.microsoft.com/office/drawing/2014/main" id="{48508C1F-6F58-4EA5-B5A0-5ED3B394F804}"/>
              </a:ext>
            </a:extLst>
          </p:cNvPr>
          <p:cNvGraphicFramePr>
            <a:graphicFrameLocks noGrp="1"/>
          </p:cNvGraphicFramePr>
          <p:nvPr>
            <p:ph idx="1"/>
            <p:extLst>
              <p:ext uri="{D42A27DB-BD31-4B8C-83A1-F6EECF244321}">
                <p14:modId xmlns:p14="http://schemas.microsoft.com/office/powerpoint/2010/main" val="4043632710"/>
              </p:ext>
            </p:extLst>
          </p:nvPr>
        </p:nvGraphicFramePr>
        <p:xfrm>
          <a:off x="559723" y="1408366"/>
          <a:ext cx="10939548" cy="4796536"/>
        </p:xfrm>
        <a:graphic>
          <a:graphicData uri="http://schemas.openxmlformats.org/drawingml/2006/table">
            <a:tbl>
              <a:tblPr firstRow="1" bandRow="1">
                <a:tableStyleId>{93296810-A885-4BE3-A3E7-6D5BEEA58F35}</a:tableStyleId>
              </a:tblPr>
              <a:tblGrid>
                <a:gridCol w="2734887">
                  <a:extLst>
                    <a:ext uri="{9D8B030D-6E8A-4147-A177-3AD203B41FA5}">
                      <a16:colId xmlns:a16="http://schemas.microsoft.com/office/drawing/2014/main" val="1131576656"/>
                    </a:ext>
                  </a:extLst>
                </a:gridCol>
                <a:gridCol w="2734887">
                  <a:extLst>
                    <a:ext uri="{9D8B030D-6E8A-4147-A177-3AD203B41FA5}">
                      <a16:colId xmlns:a16="http://schemas.microsoft.com/office/drawing/2014/main" val="1789913715"/>
                    </a:ext>
                  </a:extLst>
                </a:gridCol>
                <a:gridCol w="2734887">
                  <a:extLst>
                    <a:ext uri="{9D8B030D-6E8A-4147-A177-3AD203B41FA5}">
                      <a16:colId xmlns:a16="http://schemas.microsoft.com/office/drawing/2014/main" val="2735505064"/>
                    </a:ext>
                  </a:extLst>
                </a:gridCol>
                <a:gridCol w="2734887">
                  <a:extLst>
                    <a:ext uri="{9D8B030D-6E8A-4147-A177-3AD203B41FA5}">
                      <a16:colId xmlns:a16="http://schemas.microsoft.com/office/drawing/2014/main" val="3851534169"/>
                    </a:ext>
                  </a:extLst>
                </a:gridCol>
              </a:tblGrid>
              <a:tr h="359332">
                <a:tc>
                  <a:txBody>
                    <a:bodyPr/>
                    <a:lstStyle/>
                    <a:p>
                      <a:pPr algn="ctr"/>
                      <a:r>
                        <a:rPr lang="en-GB" sz="1800" b="1" kern="1200">
                          <a:solidFill>
                            <a:schemeClr val="lt1"/>
                          </a:solidFill>
                          <a:effectLst/>
                        </a:rPr>
                        <a:t>Healthy</a:t>
                      </a:r>
                      <a:endParaRPr lang="en-GB"/>
                    </a:p>
                  </a:txBody>
                  <a:tcPr/>
                </a:tc>
                <a:tc>
                  <a:txBody>
                    <a:bodyPr/>
                    <a:lstStyle/>
                    <a:p>
                      <a:pPr algn="ctr"/>
                      <a:r>
                        <a:rPr lang="en-GB"/>
                        <a:t>Sustainable</a:t>
                      </a:r>
                    </a:p>
                  </a:txBody>
                  <a:tcPr/>
                </a:tc>
                <a:tc>
                  <a:txBody>
                    <a:bodyPr/>
                    <a:lstStyle/>
                    <a:p>
                      <a:pPr algn="ctr"/>
                      <a:r>
                        <a:rPr lang="en-GB"/>
                        <a:t>Inclusive</a:t>
                      </a:r>
                    </a:p>
                  </a:txBody>
                  <a:tcPr/>
                </a:tc>
                <a:tc>
                  <a:txBody>
                    <a:bodyPr/>
                    <a:lstStyle/>
                    <a:p>
                      <a:pPr algn="ctr"/>
                      <a:r>
                        <a:rPr lang="en-GB"/>
                        <a:t>Growing</a:t>
                      </a:r>
                    </a:p>
                  </a:txBody>
                  <a:tcPr/>
                </a:tc>
                <a:extLst>
                  <a:ext uri="{0D108BD9-81ED-4DB2-BD59-A6C34878D82A}">
                    <a16:rowId xmlns:a16="http://schemas.microsoft.com/office/drawing/2014/main" val="477906466"/>
                  </a:ext>
                </a:extLst>
              </a:tr>
              <a:tr h="1329037">
                <a:tc>
                  <a:txBody>
                    <a:bodyPr/>
                    <a:lstStyle/>
                    <a:p>
                      <a:r>
                        <a:rPr lang="en-GB" sz="1200" b="1" kern="1200">
                          <a:solidFill>
                            <a:schemeClr val="dk1"/>
                          </a:solidFill>
                          <a:effectLst/>
                        </a:rPr>
                        <a:t>We will deliver locally on the government’s healthy ageing mission to ‘achieve an additional five years of healthy, independent life by 2035, while narrowing the gap between the experience of the richest and poorest’</a:t>
                      </a:r>
                      <a:endParaRPr lang="en-GB" sz="1200"/>
                    </a:p>
                  </a:txBody>
                  <a:tcPr/>
                </a:tc>
                <a:tc>
                  <a:txBody>
                    <a:bodyPr/>
                    <a:lstStyle/>
                    <a:p>
                      <a:r>
                        <a:rPr lang="en-GB" sz="1200" b="1" kern="1200">
                          <a:solidFill>
                            <a:schemeClr val="dk1"/>
                          </a:solidFill>
                          <a:effectLst/>
                        </a:rPr>
                        <a:t>We will demonstrate leadership on sustainable growth. We recognise the value of our natural environment and will work to ensure that whilst securing sustained growth the environmental benefits of our activities outweigh the costs.</a:t>
                      </a:r>
                      <a:endParaRPr lang="en-GB" sz="1200"/>
                    </a:p>
                  </a:txBody>
                  <a:tcPr/>
                </a:tc>
                <a:tc>
                  <a:txBody>
                    <a:bodyPr/>
                    <a:lstStyle/>
                    <a:p>
                      <a:r>
                        <a:rPr lang="en-GB" sz="1200" b="1" kern="1200">
                          <a:solidFill>
                            <a:schemeClr val="dk1"/>
                          </a:solidFill>
                          <a:effectLst/>
                        </a:rPr>
                        <a:t>Cheshire and Warrington will be a place where people, regardless of their background or circumstances, are helped to ‘live their best lives’</a:t>
                      </a:r>
                      <a:endParaRPr lang="en-GB" sz="1200"/>
                    </a:p>
                  </a:txBody>
                  <a:tcPr/>
                </a:tc>
                <a:tc>
                  <a:txBody>
                    <a:bodyPr/>
                    <a:lstStyle/>
                    <a:p>
                      <a:r>
                        <a:rPr lang="en-GB" sz="1200" b="1" kern="1200" dirty="0">
                          <a:solidFill>
                            <a:schemeClr val="dk1"/>
                          </a:solidFill>
                          <a:effectLst/>
                        </a:rPr>
                        <a:t>We will be the UK’s fastest growing economy, making the most of new opportunities inside and outside of the EU, driven by innovation and a top location for people and business to live, work, invest and relax</a:t>
                      </a:r>
                      <a:endParaRPr lang="en-GB" sz="1200" dirty="0"/>
                    </a:p>
                  </a:txBody>
                  <a:tcPr/>
                </a:tc>
                <a:extLst>
                  <a:ext uri="{0D108BD9-81ED-4DB2-BD59-A6C34878D82A}">
                    <a16:rowId xmlns:a16="http://schemas.microsoft.com/office/drawing/2014/main" val="2102235641"/>
                  </a:ext>
                </a:extLst>
              </a:tr>
              <a:tr h="2982950">
                <a:tc>
                  <a:txBody>
                    <a:bodyPr/>
                    <a:lstStyle/>
                    <a:p>
                      <a:pPr marL="171450" lvl="0" indent="-171450">
                        <a:buFont typeface="Arial" panose="020B0604020202020204" pitchFamily="34" charset="0"/>
                        <a:buChar char="•"/>
                      </a:pPr>
                      <a:r>
                        <a:rPr lang="en-GB" sz="1200" kern="1200">
                          <a:solidFill>
                            <a:schemeClr val="dk1"/>
                          </a:solidFill>
                          <a:effectLst/>
                        </a:rPr>
                        <a:t>Halve levels of inactivity by 2030</a:t>
                      </a:r>
                    </a:p>
                    <a:p>
                      <a:pPr marL="171450" indent="-171450">
                        <a:buFont typeface="Arial" panose="020B0604020202020204" pitchFamily="34" charset="0"/>
                        <a:buChar char="•"/>
                      </a:pPr>
                      <a:endParaRPr lang="en-GB" sz="1200" kern="1200">
                        <a:solidFill>
                          <a:schemeClr val="dk1"/>
                        </a:solidFill>
                        <a:effectLst/>
                      </a:endParaRPr>
                    </a:p>
                    <a:p>
                      <a:pPr marL="171450" lvl="0" indent="-171450">
                        <a:buFont typeface="Arial" panose="020B0604020202020204" pitchFamily="34" charset="0"/>
                        <a:buChar char="•"/>
                      </a:pPr>
                      <a:r>
                        <a:rPr lang="en-GB" sz="1200" kern="1200">
                          <a:solidFill>
                            <a:schemeClr val="dk1"/>
                          </a:solidFill>
                          <a:effectLst/>
                        </a:rPr>
                        <a:t>Achieve scores of &gt;8 and increasing on the ONS Population Survey Personal Wellbeing measure of Life Satisfaction</a:t>
                      </a:r>
                    </a:p>
                    <a:p>
                      <a:pPr marL="171450" lvl="0" indent="-171450">
                        <a:buFont typeface="Arial" panose="020B0604020202020204" pitchFamily="34" charset="0"/>
                        <a:buChar char="•"/>
                      </a:pPr>
                      <a:endParaRPr lang="en-GB" sz="1200" kern="1200">
                        <a:solidFill>
                          <a:schemeClr val="dk1"/>
                        </a:solidFill>
                        <a:effectLst/>
                      </a:endParaRPr>
                    </a:p>
                    <a:p>
                      <a:pPr marL="171450" lvl="0" indent="-171450">
                        <a:buFont typeface="Arial" panose="020B0604020202020204" pitchFamily="34" charset="0"/>
                        <a:buChar char="•"/>
                      </a:pPr>
                      <a:r>
                        <a:rPr lang="en-GB" sz="1200" kern="1200">
                          <a:solidFill>
                            <a:schemeClr val="dk1"/>
                          </a:solidFill>
                          <a:effectLst/>
                        </a:rPr>
                        <a:t>Achieve scores below the England Mean (12.51%) for estimated prevalence of mental heath disorders</a:t>
                      </a:r>
                    </a:p>
                    <a:p>
                      <a:pPr marL="171450" indent="-171450">
                        <a:buFont typeface="Arial" panose="020B0604020202020204" pitchFamily="34" charset="0"/>
                        <a:buChar char="•"/>
                      </a:pPr>
                      <a:endParaRPr lang="en-GB" sz="1200" kern="1200">
                        <a:solidFill>
                          <a:schemeClr val="dk1"/>
                        </a:solidFill>
                        <a:effectLst/>
                      </a:endParaRPr>
                    </a:p>
                    <a:p>
                      <a:pPr marL="171450" lvl="0" indent="-171450">
                        <a:buFont typeface="Arial" panose="020B0604020202020204" pitchFamily="34" charset="0"/>
                        <a:buChar char="•"/>
                      </a:pPr>
                      <a:r>
                        <a:rPr lang="en-GB" sz="1200" kern="1200">
                          <a:solidFill>
                            <a:schemeClr val="dk1"/>
                          </a:solidFill>
                          <a:effectLst/>
                        </a:rPr>
                        <a:t>Reduce the difference in life expectancy at birth between most and least deprived by 50% by 2035</a:t>
                      </a:r>
                      <a:endParaRPr lang="en-GB" sz="1200" kern="1200">
                        <a:solidFill>
                          <a:schemeClr val="dk1"/>
                        </a:solidFill>
                        <a:effectLst/>
                        <a:latin typeface="+mn-lt"/>
                        <a:ea typeface="+mn-ea"/>
                        <a:cs typeface="+mn-cs"/>
                      </a:endParaRPr>
                    </a:p>
                  </a:txBody>
                  <a:tcPr/>
                </a:tc>
                <a:tc>
                  <a:txBody>
                    <a:bodyPr/>
                    <a:lstStyle/>
                    <a:p>
                      <a:pPr marL="171450" lvl="0" indent="-171450">
                        <a:lnSpc>
                          <a:spcPct val="107000"/>
                        </a:lnSpc>
                        <a:spcAft>
                          <a:spcPts val="800"/>
                        </a:spcAft>
                        <a:buFont typeface="Arial" panose="020B0604020202020204" pitchFamily="34" charset="0"/>
                        <a:buChar char="•"/>
                        <a:tabLst>
                          <a:tab pos="228600" algn="l"/>
                          <a:tab pos="457200" algn="l"/>
                        </a:tabLst>
                      </a:pPr>
                      <a:r>
                        <a:rPr lang="en-GB" sz="1200" dirty="0">
                          <a:effectLst/>
                        </a:rPr>
                        <a:t>Reduce our Carbon Footprint by at least 2.5MtCO</a:t>
                      </a:r>
                      <a:r>
                        <a:rPr lang="en-GB" sz="1200" baseline="-25000" dirty="0">
                          <a:effectLst/>
                        </a:rPr>
                        <a:t>2</a:t>
                      </a:r>
                      <a:r>
                        <a:rPr lang="en-GB" sz="1200" dirty="0">
                          <a:effectLst/>
                        </a:rPr>
                        <a:t> per year through development of a low carbon industrial cluster in Ellesmere Port by 2030</a:t>
                      </a:r>
                    </a:p>
                    <a:p>
                      <a:pPr marL="171450" lvl="0" indent="-171450">
                        <a:lnSpc>
                          <a:spcPct val="107000"/>
                        </a:lnSpc>
                        <a:spcAft>
                          <a:spcPts val="800"/>
                        </a:spcAft>
                        <a:buFont typeface="Arial" panose="020B0604020202020204" pitchFamily="34" charset="0"/>
                        <a:buChar char="•"/>
                        <a:tabLst>
                          <a:tab pos="228600" algn="l"/>
                          <a:tab pos="457200" algn="l"/>
                        </a:tabLst>
                      </a:pPr>
                      <a:r>
                        <a:rPr lang="en-GB" sz="1200" dirty="0">
                          <a:effectLst/>
                        </a:rPr>
                        <a:t>Net Zero economy by 2050</a:t>
                      </a:r>
                    </a:p>
                    <a:p>
                      <a:pPr marL="171450" lvl="0" indent="-171450">
                        <a:lnSpc>
                          <a:spcPct val="107000"/>
                        </a:lnSpc>
                        <a:spcAft>
                          <a:spcPts val="800"/>
                        </a:spcAft>
                        <a:buFont typeface="Arial" panose="020B0604020202020204" pitchFamily="34" charset="0"/>
                        <a:buChar char="•"/>
                        <a:tabLst>
                          <a:tab pos="228600" algn="l"/>
                          <a:tab pos="457200" algn="l"/>
                        </a:tabLst>
                      </a:pPr>
                      <a:r>
                        <a:rPr lang="en-GB" sz="1200" dirty="0">
                          <a:effectLst/>
                        </a:rPr>
                        <a:t>Sustainability Commission established in 2020</a:t>
                      </a:r>
                    </a:p>
                    <a:p>
                      <a:pPr marL="171450" indent="-171450">
                        <a:buFont typeface="Arial" panose="020B0604020202020204" pitchFamily="34" charset="0"/>
                        <a:buChar char="•"/>
                      </a:pPr>
                      <a:r>
                        <a:rPr lang="en-GB" sz="1200" dirty="0">
                          <a:effectLst/>
                        </a:rPr>
                        <a:t>Double use of sustainable transport and walking by 2025</a:t>
                      </a:r>
                    </a:p>
                    <a:p>
                      <a:pPr marL="171450" indent="-171450">
                        <a:buFont typeface="Arial" panose="020B0604020202020204" pitchFamily="34" charset="0"/>
                        <a:buChar char="•"/>
                      </a:pPr>
                      <a:endParaRPr lang="en-GB" sz="1200" dirty="0">
                        <a:effectLst/>
                      </a:endParaRPr>
                    </a:p>
                    <a:p>
                      <a:pPr marL="171450" indent="-171450">
                        <a:buFont typeface="Arial" panose="020B0604020202020204" pitchFamily="34" charset="0"/>
                        <a:buChar char="•"/>
                      </a:pPr>
                      <a:r>
                        <a:rPr lang="en-GB" sz="1200" dirty="0">
                          <a:effectLst/>
                        </a:rPr>
                        <a:t>[Measure linked to increasing bio-diversity and reducing resource use – tbc]</a:t>
                      </a:r>
                      <a:endParaRPr lang="en-GB" sz="1200" i="1" dirty="0"/>
                    </a:p>
                  </a:txBody>
                  <a:tcPr/>
                </a:tc>
                <a:tc>
                  <a:txBody>
                    <a:bodyPr/>
                    <a:lstStyle/>
                    <a:p>
                      <a:pPr marL="171450" lvl="0" indent="-171450">
                        <a:lnSpc>
                          <a:spcPct val="107000"/>
                        </a:lnSpc>
                        <a:spcAft>
                          <a:spcPts val="800"/>
                        </a:spcAft>
                        <a:buFont typeface="Arial" panose="020B0604020202020204" pitchFamily="34" charset="0"/>
                        <a:buChar char="•"/>
                        <a:tabLst>
                          <a:tab pos="228600" algn="l"/>
                          <a:tab pos="457200" algn="l"/>
                        </a:tabLst>
                      </a:pPr>
                      <a:r>
                        <a:rPr lang="en-GB" sz="1200">
                          <a:effectLst/>
                        </a:rPr>
                        <a:t>Eliminate in work poverty by 2030</a:t>
                      </a:r>
                    </a:p>
                    <a:p>
                      <a:pPr marL="171450" lvl="0" indent="-171450">
                        <a:lnSpc>
                          <a:spcPct val="107000"/>
                        </a:lnSpc>
                        <a:spcAft>
                          <a:spcPts val="800"/>
                        </a:spcAft>
                        <a:buFont typeface="Arial" panose="020B0604020202020204" pitchFamily="34" charset="0"/>
                        <a:buChar char="•"/>
                        <a:tabLst>
                          <a:tab pos="228600" algn="l"/>
                          <a:tab pos="457200" algn="l"/>
                        </a:tabLst>
                      </a:pPr>
                      <a:r>
                        <a:rPr lang="en-GB" sz="1200">
                          <a:effectLst/>
                        </a:rPr>
                        <a:t>Halve the number earning below the real living wage by 2025</a:t>
                      </a:r>
                    </a:p>
                    <a:p>
                      <a:pPr marL="171450" lvl="0" indent="-171450">
                        <a:lnSpc>
                          <a:spcPct val="107000"/>
                        </a:lnSpc>
                        <a:spcAft>
                          <a:spcPts val="800"/>
                        </a:spcAft>
                        <a:buFont typeface="Arial" panose="020B0604020202020204" pitchFamily="34" charset="0"/>
                        <a:buChar char="•"/>
                        <a:tabLst>
                          <a:tab pos="228600" algn="l"/>
                          <a:tab pos="457200" algn="l"/>
                        </a:tabLst>
                      </a:pPr>
                      <a:r>
                        <a:rPr lang="en-GB" sz="1200">
                          <a:effectLst/>
                        </a:rPr>
                        <a:t>↑ % workers and residents engaged in learning</a:t>
                      </a:r>
                    </a:p>
                    <a:p>
                      <a:pPr marL="171450" lvl="0" indent="-171450">
                        <a:lnSpc>
                          <a:spcPct val="107000"/>
                        </a:lnSpc>
                        <a:spcAft>
                          <a:spcPts val="800"/>
                        </a:spcAft>
                        <a:buFont typeface="Arial" panose="020B0604020202020204" pitchFamily="34" charset="0"/>
                        <a:buChar char="•"/>
                        <a:tabLst>
                          <a:tab pos="228600" algn="l"/>
                          <a:tab pos="457200" algn="l"/>
                        </a:tabLst>
                      </a:pPr>
                      <a:r>
                        <a:rPr lang="en-GB" sz="1200">
                          <a:effectLst/>
                        </a:rPr>
                        <a:t>↓ % residents experiencing digital exclusion</a:t>
                      </a:r>
                    </a:p>
                    <a:p>
                      <a:pPr marL="171450" lvl="0" indent="-171450">
                        <a:lnSpc>
                          <a:spcPct val="107000"/>
                        </a:lnSpc>
                        <a:spcAft>
                          <a:spcPts val="800"/>
                        </a:spcAft>
                        <a:buFont typeface="Arial" panose="020B0604020202020204" pitchFamily="34" charset="0"/>
                        <a:buChar char="•"/>
                        <a:tabLst>
                          <a:tab pos="228600" algn="l"/>
                          <a:tab pos="457200" algn="l"/>
                        </a:tabLst>
                      </a:pPr>
                      <a:r>
                        <a:rPr lang="en-GB" sz="1200">
                          <a:effectLst/>
                        </a:rPr>
                        <a:t>Strengthen our talent pipeline to ensure equality of opportunity for women and girls and our BAME and LBGTQ+ communities</a:t>
                      </a:r>
                    </a:p>
                    <a:p>
                      <a:endParaRPr lang="en-GB" sz="1200"/>
                    </a:p>
                  </a:txBody>
                  <a:tcPr/>
                </a:tc>
                <a:tc>
                  <a:txBody>
                    <a:bodyPr/>
                    <a:lstStyle/>
                    <a:p>
                      <a:pPr marL="171450" lvl="0" indent="-171450">
                        <a:lnSpc>
                          <a:spcPct val="107000"/>
                        </a:lnSpc>
                        <a:spcAft>
                          <a:spcPts val="0"/>
                        </a:spcAft>
                        <a:buFont typeface="Arial" panose="020B0604020202020204" pitchFamily="34" charset="0"/>
                        <a:buChar char="•"/>
                      </a:pPr>
                      <a:r>
                        <a:rPr lang="en-GB" sz="1200" dirty="0">
                          <a:effectLst/>
                        </a:rPr>
                        <a:t>Double size of economy by 2040</a:t>
                      </a:r>
                    </a:p>
                    <a:p>
                      <a:pPr marL="228600" indent="0">
                        <a:lnSpc>
                          <a:spcPct val="107000"/>
                        </a:lnSpc>
                        <a:spcAft>
                          <a:spcPts val="0"/>
                        </a:spcAft>
                        <a:buFont typeface="Arial" panose="020B0604020202020204" pitchFamily="34" charset="0"/>
                        <a:buNone/>
                      </a:pPr>
                      <a:endParaRPr lang="en-GB" sz="1200" dirty="0">
                        <a:effectLst/>
                      </a:endParaRPr>
                    </a:p>
                    <a:p>
                      <a:pPr marL="171450" lvl="0" indent="-171450">
                        <a:lnSpc>
                          <a:spcPct val="107000"/>
                        </a:lnSpc>
                        <a:spcAft>
                          <a:spcPts val="0"/>
                        </a:spcAft>
                        <a:buFont typeface="Arial" panose="020B0604020202020204" pitchFamily="34" charset="0"/>
                        <a:buChar char="•"/>
                      </a:pPr>
                      <a:r>
                        <a:rPr lang="en-GB" sz="1200" dirty="0">
                          <a:effectLst/>
                        </a:rPr>
                        <a:t>Employment and economic activity levels above 2019 rates by 2025</a:t>
                      </a:r>
                    </a:p>
                    <a:p>
                      <a:pPr marL="400050" indent="-171450">
                        <a:lnSpc>
                          <a:spcPct val="107000"/>
                        </a:lnSpc>
                        <a:spcAft>
                          <a:spcPts val="0"/>
                        </a:spcAft>
                        <a:buFont typeface="Arial" panose="020B0604020202020204" pitchFamily="34" charset="0"/>
                        <a:buChar char="•"/>
                      </a:pPr>
                      <a:endParaRPr lang="en-GB" sz="1200" dirty="0">
                        <a:effectLst/>
                      </a:endParaRPr>
                    </a:p>
                    <a:p>
                      <a:pPr marL="171450" lvl="0" indent="-171450">
                        <a:lnSpc>
                          <a:spcPct val="107000"/>
                        </a:lnSpc>
                        <a:spcAft>
                          <a:spcPts val="0"/>
                        </a:spcAft>
                        <a:buFont typeface="Arial" panose="020B0604020202020204" pitchFamily="34" charset="0"/>
                        <a:buChar char="•"/>
                      </a:pPr>
                      <a:r>
                        <a:rPr lang="en-GB" sz="1200" dirty="0">
                          <a:effectLst/>
                        </a:rPr>
                        <a:t>GDP per hr growing c.f. rest of UK</a:t>
                      </a:r>
                    </a:p>
                    <a:p>
                      <a:pPr marL="228600" indent="0">
                        <a:lnSpc>
                          <a:spcPct val="107000"/>
                        </a:lnSpc>
                        <a:spcAft>
                          <a:spcPts val="800"/>
                        </a:spcAft>
                        <a:buFont typeface="Arial" panose="020B0604020202020204" pitchFamily="34" charset="0"/>
                        <a:buNone/>
                      </a:pPr>
                      <a:endParaRPr lang="en-GB" sz="1200" dirty="0">
                        <a:effectLst/>
                      </a:endParaRPr>
                    </a:p>
                    <a:p>
                      <a:pPr marL="171450" indent="-171450">
                        <a:buFont typeface="Arial" panose="020B0604020202020204" pitchFamily="34" charset="0"/>
                        <a:buChar char="•"/>
                      </a:pPr>
                      <a:r>
                        <a:rPr lang="en-GB" sz="1200" dirty="0">
                          <a:effectLst/>
                        </a:rPr>
                        <a:t>Combination of public and private sector R&amp;D spend &gt;3% of our GDP, with Cheshire and Warrington participating fully in relevant national programmes. </a:t>
                      </a:r>
                      <a:endParaRPr lang="en-GB" sz="1200" dirty="0"/>
                    </a:p>
                  </a:txBody>
                  <a:tcPr/>
                </a:tc>
                <a:extLst>
                  <a:ext uri="{0D108BD9-81ED-4DB2-BD59-A6C34878D82A}">
                    <a16:rowId xmlns:a16="http://schemas.microsoft.com/office/drawing/2014/main" val="3239945893"/>
                  </a:ext>
                </a:extLst>
              </a:tr>
            </a:tbl>
          </a:graphicData>
        </a:graphic>
      </p:graphicFrame>
      <p:pic>
        <p:nvPicPr>
          <p:cNvPr id="3" name="Picture 2" descr="A picture containing circle&#10;&#10;Description automatically generated">
            <a:extLst>
              <a:ext uri="{FF2B5EF4-FFF2-40B4-BE49-F238E27FC236}">
                <a16:creationId xmlns:a16="http://schemas.microsoft.com/office/drawing/2014/main" id="{45C367CD-7D96-4009-8F46-C4B3A8F1F3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671" y="52642"/>
            <a:ext cx="1219200" cy="1200912"/>
          </a:xfrm>
          <a:prstGeom prst="rect">
            <a:avLst/>
          </a:prstGeom>
        </p:spPr>
      </p:pic>
    </p:spTree>
    <p:extLst>
      <p:ext uri="{BB962C8B-B14F-4D97-AF65-F5344CB8AC3E}">
        <p14:creationId xmlns:p14="http://schemas.microsoft.com/office/powerpoint/2010/main" val="5390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85362408-1133-45B8-BF8A-A964D741E7AF}"/>
              </a:ext>
            </a:extLst>
          </p:cNvPr>
          <p:cNvSpPr/>
          <p:nvPr/>
        </p:nvSpPr>
        <p:spPr>
          <a:xfrm>
            <a:off x="6650182" y="2072640"/>
            <a:ext cx="3000256" cy="292677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9BFC776F-E9A4-456C-BFBD-7175E0F45837}"/>
              </a:ext>
            </a:extLst>
          </p:cNvPr>
          <p:cNvSpPr>
            <a:spLocks noGrp="1"/>
          </p:cNvSpPr>
          <p:nvPr>
            <p:ph type="title"/>
          </p:nvPr>
        </p:nvSpPr>
        <p:spPr>
          <a:xfrm>
            <a:off x="511981" y="2402725"/>
            <a:ext cx="3884814" cy="2266602"/>
          </a:xfrm>
          <a:ln>
            <a:solidFill>
              <a:schemeClr val="accent6"/>
            </a:solidFill>
          </a:ln>
        </p:spPr>
        <p:txBody>
          <a:bodyPr anchor="t">
            <a:normAutofit fontScale="90000"/>
          </a:bodyPr>
          <a:lstStyle/>
          <a:p>
            <a:r>
              <a:rPr lang="en-GB" sz="3600" b="1" dirty="0"/>
              <a:t>Economic Recovery Priorities – </a:t>
            </a:r>
            <a:br>
              <a:rPr lang="en-GB" sz="3600" b="1" dirty="0"/>
            </a:br>
            <a:br>
              <a:rPr lang="en-GB" sz="3600" b="1" dirty="0"/>
            </a:br>
            <a:r>
              <a:rPr lang="en-GB" sz="3600" b="1" dirty="0"/>
              <a:t>Focus through to 2023</a:t>
            </a:r>
          </a:p>
        </p:txBody>
      </p:sp>
      <p:graphicFrame>
        <p:nvGraphicFramePr>
          <p:cNvPr id="9" name="Content Placeholder 8">
            <a:extLst>
              <a:ext uri="{FF2B5EF4-FFF2-40B4-BE49-F238E27FC236}">
                <a16:creationId xmlns:a16="http://schemas.microsoft.com/office/drawing/2014/main" id="{F9A1B828-EC63-4DB5-9228-154D2C123E64}"/>
              </a:ext>
            </a:extLst>
          </p:cNvPr>
          <p:cNvGraphicFramePr>
            <a:graphicFrameLocks noGrp="1"/>
          </p:cNvGraphicFramePr>
          <p:nvPr>
            <p:ph idx="1"/>
            <p:extLst>
              <p:ext uri="{D42A27DB-BD31-4B8C-83A1-F6EECF244321}">
                <p14:modId xmlns:p14="http://schemas.microsoft.com/office/powerpoint/2010/main" val="2406456437"/>
              </p:ext>
            </p:extLst>
          </p:nvPr>
        </p:nvGraphicFramePr>
        <p:xfrm>
          <a:off x="4434840" y="461356"/>
          <a:ext cx="7468985" cy="5935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27">
            <a:extLst>
              <a:ext uri="{FF2B5EF4-FFF2-40B4-BE49-F238E27FC236}">
                <a16:creationId xmlns:a16="http://schemas.microsoft.com/office/drawing/2014/main" id="{FFE199DB-337E-46CD-A635-ABDA3DBF43B7}"/>
              </a:ext>
            </a:extLst>
          </p:cNvPr>
          <p:cNvPicPr>
            <a:picLocks noChangeAspect="1"/>
          </p:cNvPicPr>
          <p:nvPr/>
        </p:nvPicPr>
        <p:blipFill>
          <a:blip r:embed="rId7"/>
          <a:stretch>
            <a:fillRect/>
          </a:stretch>
        </p:blipFill>
        <p:spPr>
          <a:xfrm>
            <a:off x="7882089" y="4666034"/>
            <a:ext cx="676280" cy="666755"/>
          </a:xfrm>
          <a:prstGeom prst="rect">
            <a:avLst/>
          </a:prstGeom>
        </p:spPr>
      </p:pic>
      <p:pic>
        <p:nvPicPr>
          <p:cNvPr id="6" name="Picture 5">
            <a:extLst>
              <a:ext uri="{FF2B5EF4-FFF2-40B4-BE49-F238E27FC236}">
                <a16:creationId xmlns:a16="http://schemas.microsoft.com/office/drawing/2014/main" id="{36FE8839-DA1C-410F-B8EF-B71DC9A90C87}"/>
              </a:ext>
            </a:extLst>
          </p:cNvPr>
          <p:cNvPicPr>
            <a:picLocks noChangeAspect="1"/>
          </p:cNvPicPr>
          <p:nvPr/>
        </p:nvPicPr>
        <p:blipFill>
          <a:blip r:embed="rId8"/>
          <a:stretch>
            <a:fillRect/>
          </a:stretch>
        </p:blipFill>
        <p:spPr>
          <a:xfrm>
            <a:off x="9219167" y="2699549"/>
            <a:ext cx="695330" cy="609604"/>
          </a:xfrm>
          <a:prstGeom prst="rect">
            <a:avLst/>
          </a:prstGeom>
        </p:spPr>
      </p:pic>
      <p:pic>
        <p:nvPicPr>
          <p:cNvPr id="7" name="Picture 6">
            <a:extLst>
              <a:ext uri="{FF2B5EF4-FFF2-40B4-BE49-F238E27FC236}">
                <a16:creationId xmlns:a16="http://schemas.microsoft.com/office/drawing/2014/main" id="{DB5D5640-D211-443C-B146-4E5D36A067D2}"/>
              </a:ext>
            </a:extLst>
          </p:cNvPr>
          <p:cNvPicPr>
            <a:picLocks noChangeAspect="1"/>
          </p:cNvPicPr>
          <p:nvPr/>
        </p:nvPicPr>
        <p:blipFill>
          <a:blip r:embed="rId9"/>
          <a:stretch>
            <a:fillRect/>
          </a:stretch>
        </p:blipFill>
        <p:spPr>
          <a:xfrm>
            <a:off x="6493626" y="2680499"/>
            <a:ext cx="666755" cy="647705"/>
          </a:xfrm>
          <a:prstGeom prst="rect">
            <a:avLst/>
          </a:prstGeom>
        </p:spPr>
      </p:pic>
      <p:pic>
        <p:nvPicPr>
          <p:cNvPr id="8" name="Picture 7">
            <a:extLst>
              <a:ext uri="{FF2B5EF4-FFF2-40B4-BE49-F238E27FC236}">
                <a16:creationId xmlns:a16="http://schemas.microsoft.com/office/drawing/2014/main" id="{70C4E6AF-C95A-4422-A3EA-56BD781D6D3D}"/>
              </a:ext>
            </a:extLst>
          </p:cNvPr>
          <p:cNvPicPr>
            <a:picLocks noChangeAspect="1"/>
          </p:cNvPicPr>
          <p:nvPr/>
        </p:nvPicPr>
        <p:blipFill>
          <a:blip r:embed="rId10"/>
          <a:stretch>
            <a:fillRect/>
          </a:stretch>
        </p:blipFill>
        <p:spPr>
          <a:xfrm>
            <a:off x="7831192" y="1850878"/>
            <a:ext cx="685805" cy="676280"/>
          </a:xfrm>
          <a:prstGeom prst="rect">
            <a:avLst/>
          </a:prstGeom>
        </p:spPr>
      </p:pic>
      <p:pic>
        <p:nvPicPr>
          <p:cNvPr id="10" name="Picture 9">
            <a:extLst>
              <a:ext uri="{FF2B5EF4-FFF2-40B4-BE49-F238E27FC236}">
                <a16:creationId xmlns:a16="http://schemas.microsoft.com/office/drawing/2014/main" id="{2C243F08-ECD9-4396-87EC-B380610A9890}"/>
              </a:ext>
            </a:extLst>
          </p:cNvPr>
          <p:cNvPicPr>
            <a:picLocks noChangeAspect="1"/>
          </p:cNvPicPr>
          <p:nvPr/>
        </p:nvPicPr>
        <p:blipFill>
          <a:blip r:embed="rId11"/>
          <a:stretch>
            <a:fillRect/>
          </a:stretch>
        </p:blipFill>
        <p:spPr>
          <a:xfrm>
            <a:off x="9103075" y="3994517"/>
            <a:ext cx="647705" cy="676280"/>
          </a:xfrm>
          <a:prstGeom prst="rect">
            <a:avLst/>
          </a:prstGeom>
        </p:spPr>
      </p:pic>
      <p:pic>
        <p:nvPicPr>
          <p:cNvPr id="12" name="Picture 11">
            <a:extLst>
              <a:ext uri="{FF2B5EF4-FFF2-40B4-BE49-F238E27FC236}">
                <a16:creationId xmlns:a16="http://schemas.microsoft.com/office/drawing/2014/main" id="{E72158D7-DA56-434F-A287-C6305363AA7D}"/>
              </a:ext>
            </a:extLst>
          </p:cNvPr>
          <p:cNvPicPr>
            <a:picLocks noChangeAspect="1"/>
          </p:cNvPicPr>
          <p:nvPr/>
        </p:nvPicPr>
        <p:blipFill>
          <a:blip r:embed="rId12"/>
          <a:stretch>
            <a:fillRect/>
          </a:stretch>
        </p:blipFill>
        <p:spPr>
          <a:xfrm>
            <a:off x="6493626" y="4264440"/>
            <a:ext cx="1039093" cy="310917"/>
          </a:xfrm>
          <a:prstGeom prst="rect">
            <a:avLst/>
          </a:prstGeom>
        </p:spPr>
      </p:pic>
    </p:spTree>
    <p:extLst>
      <p:ext uri="{BB962C8B-B14F-4D97-AF65-F5344CB8AC3E}">
        <p14:creationId xmlns:p14="http://schemas.microsoft.com/office/powerpoint/2010/main" val="5811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0E694E-7D5E-4AEF-B676-690A185F62C4}"/>
              </a:ext>
            </a:extLst>
          </p:cNvPr>
          <p:cNvSpPr txBox="1"/>
          <p:nvPr/>
        </p:nvSpPr>
        <p:spPr>
          <a:xfrm>
            <a:off x="465513" y="692728"/>
            <a:ext cx="3402676" cy="954107"/>
          </a:xfrm>
          <a:prstGeom prst="rect">
            <a:avLst/>
          </a:prstGeom>
          <a:noFill/>
          <a:ln>
            <a:noFill/>
          </a:ln>
        </p:spPr>
        <p:txBody>
          <a:bodyPr wrap="square" rtlCol="0">
            <a:spAutoFit/>
          </a:bodyPr>
          <a:lstStyle/>
          <a:p>
            <a:r>
              <a:rPr lang="en-GB" sz="2800" b="1" dirty="0"/>
              <a:t>Business Recovery &amp; Growth</a:t>
            </a:r>
            <a:endParaRPr lang="en-GB" sz="2800" dirty="0"/>
          </a:p>
        </p:txBody>
      </p:sp>
      <p:sp>
        <p:nvSpPr>
          <p:cNvPr id="6" name="TextBox 5">
            <a:extLst>
              <a:ext uri="{FF2B5EF4-FFF2-40B4-BE49-F238E27FC236}">
                <a16:creationId xmlns:a16="http://schemas.microsoft.com/office/drawing/2014/main" id="{A2777971-3218-4DDB-9362-D7321C5CE06E}"/>
              </a:ext>
            </a:extLst>
          </p:cNvPr>
          <p:cNvSpPr txBox="1"/>
          <p:nvPr/>
        </p:nvSpPr>
        <p:spPr>
          <a:xfrm>
            <a:off x="500834" y="1873134"/>
            <a:ext cx="3402676"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Grant support programme</a:t>
            </a:r>
          </a:p>
          <a:p>
            <a:endParaRPr lang="en-GB" sz="2000" dirty="0"/>
          </a:p>
          <a:p>
            <a:pPr marL="285750" indent="-285750">
              <a:buFont typeface="Arial" panose="020B0604020202020204" pitchFamily="34" charset="0"/>
              <a:buChar char="•"/>
            </a:pPr>
            <a:r>
              <a:rPr lang="en-GB" sz="2000" dirty="0"/>
              <a:t>Post EU-Transition support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Retail, Hospitality and Visitor Economy Action Plan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Peer-2-Peer support</a:t>
            </a:r>
          </a:p>
        </p:txBody>
      </p:sp>
      <p:pic>
        <p:nvPicPr>
          <p:cNvPr id="2" name="Picture 1">
            <a:extLst>
              <a:ext uri="{FF2B5EF4-FFF2-40B4-BE49-F238E27FC236}">
                <a16:creationId xmlns:a16="http://schemas.microsoft.com/office/drawing/2014/main" id="{4B9B9F82-481E-47EE-8D2E-00418C37F749}"/>
              </a:ext>
            </a:extLst>
          </p:cNvPr>
          <p:cNvPicPr>
            <a:picLocks noChangeAspect="1"/>
          </p:cNvPicPr>
          <p:nvPr/>
        </p:nvPicPr>
        <p:blipFill>
          <a:blip r:embed="rId2"/>
          <a:stretch>
            <a:fillRect/>
          </a:stretch>
        </p:blipFill>
        <p:spPr>
          <a:xfrm>
            <a:off x="581891" y="5720363"/>
            <a:ext cx="685805" cy="676280"/>
          </a:xfrm>
          <a:prstGeom prst="rect">
            <a:avLst/>
          </a:prstGeom>
        </p:spPr>
      </p:pic>
      <p:pic>
        <p:nvPicPr>
          <p:cNvPr id="3" name="Picture 2">
            <a:extLst>
              <a:ext uri="{FF2B5EF4-FFF2-40B4-BE49-F238E27FC236}">
                <a16:creationId xmlns:a16="http://schemas.microsoft.com/office/drawing/2014/main" id="{CC3C186B-2C84-4F7F-8B9F-AA813102C94B}"/>
              </a:ext>
            </a:extLst>
          </p:cNvPr>
          <p:cNvPicPr>
            <a:picLocks noChangeAspect="1"/>
          </p:cNvPicPr>
          <p:nvPr/>
        </p:nvPicPr>
        <p:blipFill>
          <a:blip r:embed="rId3"/>
          <a:stretch>
            <a:fillRect/>
          </a:stretch>
        </p:blipFill>
        <p:spPr>
          <a:xfrm>
            <a:off x="1616474" y="5720363"/>
            <a:ext cx="666755" cy="647705"/>
          </a:xfrm>
          <a:prstGeom prst="rect">
            <a:avLst/>
          </a:prstGeom>
        </p:spPr>
      </p:pic>
      <p:pic>
        <p:nvPicPr>
          <p:cNvPr id="4" name="Picture 3">
            <a:extLst>
              <a:ext uri="{FF2B5EF4-FFF2-40B4-BE49-F238E27FC236}">
                <a16:creationId xmlns:a16="http://schemas.microsoft.com/office/drawing/2014/main" id="{4A184F1F-562C-4E43-8B12-C6496CB205D9}"/>
              </a:ext>
            </a:extLst>
          </p:cNvPr>
          <p:cNvPicPr>
            <a:picLocks noChangeAspect="1"/>
          </p:cNvPicPr>
          <p:nvPr/>
        </p:nvPicPr>
        <p:blipFill>
          <a:blip r:embed="rId4"/>
          <a:stretch>
            <a:fillRect/>
          </a:stretch>
        </p:blipFill>
        <p:spPr>
          <a:xfrm>
            <a:off x="2632007" y="5720363"/>
            <a:ext cx="647705" cy="676280"/>
          </a:xfrm>
          <a:prstGeom prst="rect">
            <a:avLst/>
          </a:prstGeom>
        </p:spPr>
      </p:pic>
      <p:sp>
        <p:nvSpPr>
          <p:cNvPr id="11" name="TextBox 10">
            <a:extLst>
              <a:ext uri="{FF2B5EF4-FFF2-40B4-BE49-F238E27FC236}">
                <a16:creationId xmlns:a16="http://schemas.microsoft.com/office/drawing/2014/main" id="{377EEB26-FC17-4FC4-88C8-E149F08E7E31}"/>
              </a:ext>
            </a:extLst>
          </p:cNvPr>
          <p:cNvSpPr txBox="1"/>
          <p:nvPr/>
        </p:nvSpPr>
        <p:spPr>
          <a:xfrm>
            <a:off x="4688378" y="692728"/>
            <a:ext cx="3402676" cy="523220"/>
          </a:xfrm>
          <a:prstGeom prst="rect">
            <a:avLst/>
          </a:prstGeom>
          <a:noFill/>
          <a:ln>
            <a:noFill/>
          </a:ln>
        </p:spPr>
        <p:txBody>
          <a:bodyPr wrap="square" rtlCol="0">
            <a:spAutoFit/>
          </a:bodyPr>
          <a:lstStyle/>
          <a:p>
            <a:r>
              <a:rPr lang="en-GB" sz="2800" b="1" dirty="0"/>
              <a:t>Skills &amp; Employment</a:t>
            </a:r>
            <a:endParaRPr lang="en-GB" sz="2800" dirty="0"/>
          </a:p>
        </p:txBody>
      </p:sp>
      <p:sp>
        <p:nvSpPr>
          <p:cNvPr id="13" name="TextBox 12">
            <a:extLst>
              <a:ext uri="{FF2B5EF4-FFF2-40B4-BE49-F238E27FC236}">
                <a16:creationId xmlns:a16="http://schemas.microsoft.com/office/drawing/2014/main" id="{C7F620EE-3F8B-4D3D-9851-731B2A52D2ED}"/>
              </a:ext>
            </a:extLst>
          </p:cNvPr>
          <p:cNvSpPr txBox="1"/>
          <p:nvPr/>
        </p:nvSpPr>
        <p:spPr>
          <a:xfrm>
            <a:off x="4688378" y="1873134"/>
            <a:ext cx="3402676" cy="2831544"/>
          </a:xfrm>
          <a:prstGeom prst="rect">
            <a:avLst/>
          </a:prstGeom>
          <a:noFill/>
        </p:spPr>
        <p:txBody>
          <a:bodyPr wrap="square" rtlCol="0">
            <a:spAutoFit/>
          </a:bodyPr>
          <a:lstStyle/>
          <a:p>
            <a:pPr marL="285750" indent="-285750">
              <a:buFont typeface="Arial" panose="020B0604020202020204" pitchFamily="34" charset="0"/>
              <a:buChar char="•"/>
            </a:pPr>
            <a:r>
              <a:rPr lang="en-GB" sz="2000" dirty="0"/>
              <a:t>Workforce Recovery programme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Accelerate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Pledge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Institute of Technology</a:t>
            </a:r>
          </a:p>
          <a:p>
            <a:pPr marL="285750" indent="-285750">
              <a:buFont typeface="Arial" panose="020B0604020202020204" pitchFamily="34" charset="0"/>
              <a:buChar char="•"/>
            </a:pPr>
            <a:endParaRPr lang="en-GB" dirty="0"/>
          </a:p>
        </p:txBody>
      </p:sp>
      <p:pic>
        <p:nvPicPr>
          <p:cNvPr id="15" name="Picture 14">
            <a:extLst>
              <a:ext uri="{FF2B5EF4-FFF2-40B4-BE49-F238E27FC236}">
                <a16:creationId xmlns:a16="http://schemas.microsoft.com/office/drawing/2014/main" id="{014858C3-5470-4108-A91C-5E529CD0EB6B}"/>
              </a:ext>
            </a:extLst>
          </p:cNvPr>
          <p:cNvPicPr>
            <a:picLocks noChangeAspect="1"/>
          </p:cNvPicPr>
          <p:nvPr/>
        </p:nvPicPr>
        <p:blipFill>
          <a:blip r:embed="rId4"/>
          <a:stretch>
            <a:fillRect/>
          </a:stretch>
        </p:blipFill>
        <p:spPr>
          <a:xfrm>
            <a:off x="5189867" y="5720363"/>
            <a:ext cx="647705" cy="676280"/>
          </a:xfrm>
          <a:prstGeom prst="rect">
            <a:avLst/>
          </a:prstGeom>
        </p:spPr>
      </p:pic>
      <p:pic>
        <p:nvPicPr>
          <p:cNvPr id="17" name="Picture 16">
            <a:extLst>
              <a:ext uri="{FF2B5EF4-FFF2-40B4-BE49-F238E27FC236}">
                <a16:creationId xmlns:a16="http://schemas.microsoft.com/office/drawing/2014/main" id="{A2C5F0D3-505C-4F2F-BB4B-4A2282C5BF49}"/>
              </a:ext>
            </a:extLst>
          </p:cNvPr>
          <p:cNvPicPr>
            <a:picLocks noChangeAspect="1"/>
          </p:cNvPicPr>
          <p:nvPr/>
        </p:nvPicPr>
        <p:blipFill>
          <a:blip r:embed="rId5"/>
          <a:stretch>
            <a:fillRect/>
          </a:stretch>
        </p:blipFill>
        <p:spPr>
          <a:xfrm>
            <a:off x="6042742" y="5787039"/>
            <a:ext cx="695330" cy="609604"/>
          </a:xfrm>
          <a:prstGeom prst="rect">
            <a:avLst/>
          </a:prstGeom>
        </p:spPr>
      </p:pic>
      <p:pic>
        <p:nvPicPr>
          <p:cNvPr id="19" name="Picture 18">
            <a:extLst>
              <a:ext uri="{FF2B5EF4-FFF2-40B4-BE49-F238E27FC236}">
                <a16:creationId xmlns:a16="http://schemas.microsoft.com/office/drawing/2014/main" id="{3E9BA985-F4E4-4366-B0D4-255B073DBD00}"/>
              </a:ext>
            </a:extLst>
          </p:cNvPr>
          <p:cNvPicPr>
            <a:picLocks noChangeAspect="1"/>
          </p:cNvPicPr>
          <p:nvPr/>
        </p:nvPicPr>
        <p:blipFill>
          <a:blip r:embed="rId2"/>
          <a:stretch>
            <a:fillRect/>
          </a:stretch>
        </p:blipFill>
        <p:spPr>
          <a:xfrm>
            <a:off x="4298892" y="5720363"/>
            <a:ext cx="685805" cy="676280"/>
          </a:xfrm>
          <a:prstGeom prst="rect">
            <a:avLst/>
          </a:prstGeom>
        </p:spPr>
      </p:pic>
      <p:pic>
        <p:nvPicPr>
          <p:cNvPr id="21" name="Picture 20">
            <a:extLst>
              <a:ext uri="{FF2B5EF4-FFF2-40B4-BE49-F238E27FC236}">
                <a16:creationId xmlns:a16="http://schemas.microsoft.com/office/drawing/2014/main" id="{DC0B1F8E-6B8E-4EB0-9106-3AD3DCC1601A}"/>
              </a:ext>
            </a:extLst>
          </p:cNvPr>
          <p:cNvPicPr>
            <a:picLocks noChangeAspect="1"/>
          </p:cNvPicPr>
          <p:nvPr/>
        </p:nvPicPr>
        <p:blipFill>
          <a:blip r:embed="rId6"/>
          <a:stretch>
            <a:fillRect/>
          </a:stretch>
        </p:blipFill>
        <p:spPr>
          <a:xfrm>
            <a:off x="6974376" y="5839847"/>
            <a:ext cx="1435333" cy="429480"/>
          </a:xfrm>
          <a:prstGeom prst="rect">
            <a:avLst/>
          </a:prstGeom>
        </p:spPr>
      </p:pic>
      <p:sp>
        <p:nvSpPr>
          <p:cNvPr id="23" name="TextBox 22">
            <a:extLst>
              <a:ext uri="{FF2B5EF4-FFF2-40B4-BE49-F238E27FC236}">
                <a16:creationId xmlns:a16="http://schemas.microsoft.com/office/drawing/2014/main" id="{D73E2957-C903-4A4B-B1D2-94B7663349BB}"/>
              </a:ext>
            </a:extLst>
          </p:cNvPr>
          <p:cNvSpPr txBox="1"/>
          <p:nvPr/>
        </p:nvSpPr>
        <p:spPr>
          <a:xfrm>
            <a:off x="8789324" y="692728"/>
            <a:ext cx="3402676" cy="954107"/>
          </a:xfrm>
          <a:prstGeom prst="rect">
            <a:avLst/>
          </a:prstGeom>
          <a:noFill/>
          <a:ln>
            <a:noFill/>
          </a:ln>
        </p:spPr>
        <p:txBody>
          <a:bodyPr wrap="square" rtlCol="0">
            <a:spAutoFit/>
          </a:bodyPr>
          <a:lstStyle/>
          <a:p>
            <a:r>
              <a:rPr lang="en-GB" sz="2800" b="1" dirty="0"/>
              <a:t>Energy &amp; Clean Growth</a:t>
            </a:r>
            <a:endParaRPr lang="en-GB" sz="2800" dirty="0"/>
          </a:p>
        </p:txBody>
      </p:sp>
      <p:sp>
        <p:nvSpPr>
          <p:cNvPr id="25" name="TextBox 24">
            <a:extLst>
              <a:ext uri="{FF2B5EF4-FFF2-40B4-BE49-F238E27FC236}">
                <a16:creationId xmlns:a16="http://schemas.microsoft.com/office/drawing/2014/main" id="{E9B58198-51C4-414E-B98F-D9D0C277A1E7}"/>
              </a:ext>
            </a:extLst>
          </p:cNvPr>
          <p:cNvSpPr txBox="1"/>
          <p:nvPr/>
        </p:nvSpPr>
        <p:spPr>
          <a:xfrm>
            <a:off x="8789324" y="1873134"/>
            <a:ext cx="3402676"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Next generation nuclear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Smart Energy Systems – E-Port Blueprint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Supporting the shift to hydrogen</a:t>
            </a:r>
          </a:p>
        </p:txBody>
      </p:sp>
      <p:pic>
        <p:nvPicPr>
          <p:cNvPr id="27" name="Content Placeholder 27">
            <a:extLst>
              <a:ext uri="{FF2B5EF4-FFF2-40B4-BE49-F238E27FC236}">
                <a16:creationId xmlns:a16="http://schemas.microsoft.com/office/drawing/2014/main" id="{08F39C07-A3B5-484B-A840-4298F5516DC7}"/>
              </a:ext>
            </a:extLst>
          </p:cNvPr>
          <p:cNvPicPr>
            <a:picLocks noChangeAspect="1"/>
          </p:cNvPicPr>
          <p:nvPr/>
        </p:nvPicPr>
        <p:blipFill>
          <a:blip r:embed="rId7"/>
          <a:stretch>
            <a:fillRect/>
          </a:stretch>
        </p:blipFill>
        <p:spPr>
          <a:xfrm>
            <a:off x="9505840" y="5729888"/>
            <a:ext cx="676280" cy="666755"/>
          </a:xfrm>
          <a:prstGeom prst="rect">
            <a:avLst/>
          </a:prstGeom>
        </p:spPr>
      </p:pic>
      <p:pic>
        <p:nvPicPr>
          <p:cNvPr id="29" name="Picture 28">
            <a:extLst>
              <a:ext uri="{FF2B5EF4-FFF2-40B4-BE49-F238E27FC236}">
                <a16:creationId xmlns:a16="http://schemas.microsoft.com/office/drawing/2014/main" id="{B0A9CDC5-9E44-4F26-84CF-D294AEC93E3E}"/>
              </a:ext>
            </a:extLst>
          </p:cNvPr>
          <p:cNvPicPr>
            <a:picLocks noChangeAspect="1"/>
          </p:cNvPicPr>
          <p:nvPr/>
        </p:nvPicPr>
        <p:blipFill>
          <a:blip r:embed="rId4"/>
          <a:stretch>
            <a:fillRect/>
          </a:stretch>
        </p:blipFill>
        <p:spPr>
          <a:xfrm>
            <a:off x="10309232" y="5720363"/>
            <a:ext cx="647705" cy="676280"/>
          </a:xfrm>
          <a:prstGeom prst="rect">
            <a:avLst/>
          </a:prstGeom>
        </p:spPr>
      </p:pic>
    </p:spTree>
    <p:extLst>
      <p:ext uri="{BB962C8B-B14F-4D97-AF65-F5344CB8AC3E}">
        <p14:creationId xmlns:p14="http://schemas.microsoft.com/office/powerpoint/2010/main" val="2776803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C842C-AF4F-42EC-9EE6-492665022D4D}"/>
              </a:ext>
            </a:extLst>
          </p:cNvPr>
          <p:cNvSpPr txBox="1"/>
          <p:nvPr/>
        </p:nvSpPr>
        <p:spPr>
          <a:xfrm>
            <a:off x="581892" y="709352"/>
            <a:ext cx="3402676" cy="954107"/>
          </a:xfrm>
          <a:prstGeom prst="rect">
            <a:avLst/>
          </a:prstGeom>
          <a:noFill/>
          <a:ln>
            <a:noFill/>
          </a:ln>
        </p:spPr>
        <p:txBody>
          <a:bodyPr wrap="square" rtlCol="0">
            <a:spAutoFit/>
          </a:bodyPr>
          <a:lstStyle/>
          <a:p>
            <a:r>
              <a:rPr lang="en-GB" sz="2800" b="1" dirty="0"/>
              <a:t>Sustainable &amp; Inclusive</a:t>
            </a:r>
            <a:endParaRPr lang="en-GB" sz="2800" dirty="0"/>
          </a:p>
        </p:txBody>
      </p:sp>
      <p:sp>
        <p:nvSpPr>
          <p:cNvPr id="7" name="TextBox 6">
            <a:extLst>
              <a:ext uri="{FF2B5EF4-FFF2-40B4-BE49-F238E27FC236}">
                <a16:creationId xmlns:a16="http://schemas.microsoft.com/office/drawing/2014/main" id="{F554853D-8080-4EA0-80F2-08267A82FDE0}"/>
              </a:ext>
            </a:extLst>
          </p:cNvPr>
          <p:cNvSpPr txBox="1"/>
          <p:nvPr/>
        </p:nvSpPr>
        <p:spPr>
          <a:xfrm>
            <a:off x="581892" y="1967345"/>
            <a:ext cx="3402676"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Sustainable &amp; Inclusive Growth Commission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High Speed Growth Corridor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Natural Capital Audit &amp; Investment Plan</a:t>
            </a:r>
          </a:p>
        </p:txBody>
      </p:sp>
      <p:pic>
        <p:nvPicPr>
          <p:cNvPr id="3" name="Content Placeholder 27">
            <a:extLst>
              <a:ext uri="{FF2B5EF4-FFF2-40B4-BE49-F238E27FC236}">
                <a16:creationId xmlns:a16="http://schemas.microsoft.com/office/drawing/2014/main" id="{F73B1ED7-2049-4B98-BB00-DD81688CCCDE}"/>
              </a:ext>
            </a:extLst>
          </p:cNvPr>
          <p:cNvPicPr>
            <a:picLocks noChangeAspect="1"/>
          </p:cNvPicPr>
          <p:nvPr/>
        </p:nvPicPr>
        <p:blipFill>
          <a:blip r:embed="rId2"/>
          <a:stretch>
            <a:fillRect/>
          </a:stretch>
        </p:blipFill>
        <p:spPr>
          <a:xfrm>
            <a:off x="420000" y="5061100"/>
            <a:ext cx="676280" cy="666755"/>
          </a:xfrm>
          <a:prstGeom prst="rect">
            <a:avLst/>
          </a:prstGeom>
        </p:spPr>
      </p:pic>
      <p:pic>
        <p:nvPicPr>
          <p:cNvPr id="4" name="Picture 3">
            <a:extLst>
              <a:ext uri="{FF2B5EF4-FFF2-40B4-BE49-F238E27FC236}">
                <a16:creationId xmlns:a16="http://schemas.microsoft.com/office/drawing/2014/main" id="{E43CEBD9-4617-42E0-B983-927EC515DACE}"/>
              </a:ext>
            </a:extLst>
          </p:cNvPr>
          <p:cNvPicPr>
            <a:picLocks noChangeAspect="1"/>
          </p:cNvPicPr>
          <p:nvPr/>
        </p:nvPicPr>
        <p:blipFill>
          <a:blip r:embed="rId3"/>
          <a:stretch>
            <a:fillRect/>
          </a:stretch>
        </p:blipFill>
        <p:spPr>
          <a:xfrm>
            <a:off x="1224951" y="5083264"/>
            <a:ext cx="666755" cy="647705"/>
          </a:xfrm>
          <a:prstGeom prst="rect">
            <a:avLst/>
          </a:prstGeom>
        </p:spPr>
      </p:pic>
      <p:pic>
        <p:nvPicPr>
          <p:cNvPr id="6" name="Picture 5">
            <a:extLst>
              <a:ext uri="{FF2B5EF4-FFF2-40B4-BE49-F238E27FC236}">
                <a16:creationId xmlns:a16="http://schemas.microsoft.com/office/drawing/2014/main" id="{2F667739-83A2-4292-A421-A6CD3C97F248}"/>
              </a:ext>
            </a:extLst>
          </p:cNvPr>
          <p:cNvPicPr>
            <a:picLocks noChangeAspect="1"/>
          </p:cNvPicPr>
          <p:nvPr/>
        </p:nvPicPr>
        <p:blipFill>
          <a:blip r:embed="rId4"/>
          <a:stretch>
            <a:fillRect/>
          </a:stretch>
        </p:blipFill>
        <p:spPr>
          <a:xfrm>
            <a:off x="1150646" y="6001689"/>
            <a:ext cx="695330" cy="609604"/>
          </a:xfrm>
          <a:prstGeom prst="rect">
            <a:avLst/>
          </a:prstGeom>
        </p:spPr>
      </p:pic>
      <p:pic>
        <p:nvPicPr>
          <p:cNvPr id="12" name="Picture 11">
            <a:extLst>
              <a:ext uri="{FF2B5EF4-FFF2-40B4-BE49-F238E27FC236}">
                <a16:creationId xmlns:a16="http://schemas.microsoft.com/office/drawing/2014/main" id="{1DDD45C3-1E6A-41A7-B61C-E37B38CB1166}"/>
              </a:ext>
            </a:extLst>
          </p:cNvPr>
          <p:cNvPicPr>
            <a:picLocks noChangeAspect="1"/>
          </p:cNvPicPr>
          <p:nvPr/>
        </p:nvPicPr>
        <p:blipFill>
          <a:blip r:embed="rId5"/>
          <a:stretch>
            <a:fillRect/>
          </a:stretch>
        </p:blipFill>
        <p:spPr>
          <a:xfrm>
            <a:off x="448575" y="5952414"/>
            <a:ext cx="647705" cy="676280"/>
          </a:xfrm>
          <a:prstGeom prst="rect">
            <a:avLst/>
          </a:prstGeom>
        </p:spPr>
      </p:pic>
      <p:pic>
        <p:nvPicPr>
          <p:cNvPr id="14" name="Picture 13">
            <a:extLst>
              <a:ext uri="{FF2B5EF4-FFF2-40B4-BE49-F238E27FC236}">
                <a16:creationId xmlns:a16="http://schemas.microsoft.com/office/drawing/2014/main" id="{90AF16DD-6280-48F8-83F0-5278AB147056}"/>
              </a:ext>
            </a:extLst>
          </p:cNvPr>
          <p:cNvPicPr>
            <a:picLocks noChangeAspect="1"/>
          </p:cNvPicPr>
          <p:nvPr/>
        </p:nvPicPr>
        <p:blipFill>
          <a:blip r:embed="rId6"/>
          <a:stretch>
            <a:fillRect/>
          </a:stretch>
        </p:blipFill>
        <p:spPr>
          <a:xfrm>
            <a:off x="2020377" y="5083264"/>
            <a:ext cx="685805" cy="676280"/>
          </a:xfrm>
          <a:prstGeom prst="rect">
            <a:avLst/>
          </a:prstGeom>
        </p:spPr>
      </p:pic>
      <p:pic>
        <p:nvPicPr>
          <p:cNvPr id="16" name="Picture 15">
            <a:extLst>
              <a:ext uri="{FF2B5EF4-FFF2-40B4-BE49-F238E27FC236}">
                <a16:creationId xmlns:a16="http://schemas.microsoft.com/office/drawing/2014/main" id="{6EAB2BC6-CF3B-4B49-A11A-45F48F7C0F42}"/>
              </a:ext>
            </a:extLst>
          </p:cNvPr>
          <p:cNvPicPr>
            <a:picLocks noChangeAspect="1"/>
          </p:cNvPicPr>
          <p:nvPr/>
        </p:nvPicPr>
        <p:blipFill>
          <a:blip r:embed="rId7"/>
          <a:stretch>
            <a:fillRect/>
          </a:stretch>
        </p:blipFill>
        <p:spPr>
          <a:xfrm>
            <a:off x="1984589" y="6074895"/>
            <a:ext cx="1319084" cy="394696"/>
          </a:xfrm>
          <a:prstGeom prst="rect">
            <a:avLst/>
          </a:prstGeom>
        </p:spPr>
      </p:pic>
      <p:sp>
        <p:nvSpPr>
          <p:cNvPr id="10" name="TextBox 9">
            <a:extLst>
              <a:ext uri="{FF2B5EF4-FFF2-40B4-BE49-F238E27FC236}">
                <a16:creationId xmlns:a16="http://schemas.microsoft.com/office/drawing/2014/main" id="{9F2D1871-7ECD-4FA7-B2A8-C0BE7860A499}"/>
              </a:ext>
            </a:extLst>
          </p:cNvPr>
          <p:cNvSpPr txBox="1"/>
          <p:nvPr/>
        </p:nvSpPr>
        <p:spPr>
          <a:xfrm>
            <a:off x="4481600" y="709352"/>
            <a:ext cx="3402676" cy="523220"/>
          </a:xfrm>
          <a:prstGeom prst="rect">
            <a:avLst/>
          </a:prstGeom>
          <a:noFill/>
          <a:ln>
            <a:noFill/>
          </a:ln>
        </p:spPr>
        <p:txBody>
          <a:bodyPr wrap="square" rtlCol="0">
            <a:spAutoFit/>
          </a:bodyPr>
          <a:lstStyle/>
          <a:p>
            <a:r>
              <a:rPr lang="en-GB" sz="2800" b="1" dirty="0"/>
              <a:t>Science &amp; Innovation</a:t>
            </a:r>
            <a:endParaRPr lang="en-GB" sz="2800" dirty="0"/>
          </a:p>
        </p:txBody>
      </p:sp>
      <p:sp>
        <p:nvSpPr>
          <p:cNvPr id="11" name="TextBox 10">
            <a:extLst>
              <a:ext uri="{FF2B5EF4-FFF2-40B4-BE49-F238E27FC236}">
                <a16:creationId xmlns:a16="http://schemas.microsoft.com/office/drawing/2014/main" id="{D08FEC2B-084F-489F-B892-251907318324}"/>
              </a:ext>
            </a:extLst>
          </p:cNvPr>
          <p:cNvSpPr txBox="1"/>
          <p:nvPr/>
        </p:nvSpPr>
        <p:spPr>
          <a:xfrm>
            <a:off x="4481600" y="1967345"/>
            <a:ext cx="3402676"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Building on our life sciences excellence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GM Cheshire Life Sciences Fund Mk.2</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Investing in the Science Corridor</a:t>
            </a:r>
          </a:p>
        </p:txBody>
      </p:sp>
      <p:pic>
        <p:nvPicPr>
          <p:cNvPr id="18" name="Content Placeholder 27">
            <a:extLst>
              <a:ext uri="{FF2B5EF4-FFF2-40B4-BE49-F238E27FC236}">
                <a16:creationId xmlns:a16="http://schemas.microsoft.com/office/drawing/2014/main" id="{2E2CC3E3-FB5D-4376-BC62-A0913A7134E5}"/>
              </a:ext>
            </a:extLst>
          </p:cNvPr>
          <p:cNvPicPr>
            <a:picLocks noChangeAspect="1"/>
          </p:cNvPicPr>
          <p:nvPr/>
        </p:nvPicPr>
        <p:blipFill>
          <a:blip r:embed="rId2"/>
          <a:stretch>
            <a:fillRect/>
          </a:stretch>
        </p:blipFill>
        <p:spPr>
          <a:xfrm>
            <a:off x="4688290" y="5061100"/>
            <a:ext cx="676280" cy="666755"/>
          </a:xfrm>
          <a:prstGeom prst="rect">
            <a:avLst/>
          </a:prstGeom>
        </p:spPr>
      </p:pic>
      <p:pic>
        <p:nvPicPr>
          <p:cNvPr id="20" name="Picture 19">
            <a:extLst>
              <a:ext uri="{FF2B5EF4-FFF2-40B4-BE49-F238E27FC236}">
                <a16:creationId xmlns:a16="http://schemas.microsoft.com/office/drawing/2014/main" id="{4B214324-E8DB-47D0-9E8C-E870B39BFC14}"/>
              </a:ext>
            </a:extLst>
          </p:cNvPr>
          <p:cNvPicPr>
            <a:picLocks noChangeAspect="1"/>
          </p:cNvPicPr>
          <p:nvPr/>
        </p:nvPicPr>
        <p:blipFill>
          <a:blip r:embed="rId4"/>
          <a:stretch>
            <a:fillRect/>
          </a:stretch>
        </p:blipFill>
        <p:spPr>
          <a:xfrm>
            <a:off x="5421804" y="5986076"/>
            <a:ext cx="695330" cy="609604"/>
          </a:xfrm>
          <a:prstGeom prst="rect">
            <a:avLst/>
          </a:prstGeom>
        </p:spPr>
      </p:pic>
      <p:pic>
        <p:nvPicPr>
          <p:cNvPr id="22" name="Picture 21">
            <a:extLst>
              <a:ext uri="{FF2B5EF4-FFF2-40B4-BE49-F238E27FC236}">
                <a16:creationId xmlns:a16="http://schemas.microsoft.com/office/drawing/2014/main" id="{1DDA1975-821E-42C1-B23D-61A3B2845F1B}"/>
              </a:ext>
            </a:extLst>
          </p:cNvPr>
          <p:cNvPicPr>
            <a:picLocks noChangeAspect="1"/>
          </p:cNvPicPr>
          <p:nvPr/>
        </p:nvPicPr>
        <p:blipFill>
          <a:blip r:embed="rId5"/>
          <a:stretch>
            <a:fillRect/>
          </a:stretch>
        </p:blipFill>
        <p:spPr>
          <a:xfrm>
            <a:off x="4688290" y="5928925"/>
            <a:ext cx="647705" cy="676280"/>
          </a:xfrm>
          <a:prstGeom prst="rect">
            <a:avLst/>
          </a:prstGeom>
        </p:spPr>
      </p:pic>
      <p:pic>
        <p:nvPicPr>
          <p:cNvPr id="24" name="Picture 23">
            <a:extLst>
              <a:ext uri="{FF2B5EF4-FFF2-40B4-BE49-F238E27FC236}">
                <a16:creationId xmlns:a16="http://schemas.microsoft.com/office/drawing/2014/main" id="{7B824C42-5E83-4819-9EAC-06B27A946FA6}"/>
              </a:ext>
            </a:extLst>
          </p:cNvPr>
          <p:cNvPicPr>
            <a:picLocks noChangeAspect="1"/>
          </p:cNvPicPr>
          <p:nvPr/>
        </p:nvPicPr>
        <p:blipFill>
          <a:blip r:embed="rId6"/>
          <a:stretch>
            <a:fillRect/>
          </a:stretch>
        </p:blipFill>
        <p:spPr>
          <a:xfrm>
            <a:off x="6281036" y="5083264"/>
            <a:ext cx="685805" cy="676280"/>
          </a:xfrm>
          <a:prstGeom prst="rect">
            <a:avLst/>
          </a:prstGeom>
        </p:spPr>
      </p:pic>
      <p:pic>
        <p:nvPicPr>
          <p:cNvPr id="26" name="Picture 25">
            <a:extLst>
              <a:ext uri="{FF2B5EF4-FFF2-40B4-BE49-F238E27FC236}">
                <a16:creationId xmlns:a16="http://schemas.microsoft.com/office/drawing/2014/main" id="{2B0CF701-67A1-4BBE-9877-876645282B06}"/>
              </a:ext>
            </a:extLst>
          </p:cNvPr>
          <p:cNvPicPr>
            <a:picLocks noChangeAspect="1"/>
          </p:cNvPicPr>
          <p:nvPr/>
        </p:nvPicPr>
        <p:blipFill>
          <a:blip r:embed="rId3"/>
          <a:stretch>
            <a:fillRect/>
          </a:stretch>
        </p:blipFill>
        <p:spPr>
          <a:xfrm>
            <a:off x="5493241" y="5083264"/>
            <a:ext cx="666755" cy="647705"/>
          </a:xfrm>
          <a:prstGeom prst="rect">
            <a:avLst/>
          </a:prstGeom>
        </p:spPr>
      </p:pic>
      <p:pic>
        <p:nvPicPr>
          <p:cNvPr id="28" name="Picture 27">
            <a:extLst>
              <a:ext uri="{FF2B5EF4-FFF2-40B4-BE49-F238E27FC236}">
                <a16:creationId xmlns:a16="http://schemas.microsoft.com/office/drawing/2014/main" id="{2AA802ED-8361-4165-B328-BA8899B49AA1}"/>
              </a:ext>
            </a:extLst>
          </p:cNvPr>
          <p:cNvPicPr>
            <a:picLocks noChangeAspect="1"/>
          </p:cNvPicPr>
          <p:nvPr/>
        </p:nvPicPr>
        <p:blipFill>
          <a:blip r:embed="rId7"/>
          <a:stretch>
            <a:fillRect/>
          </a:stretch>
        </p:blipFill>
        <p:spPr>
          <a:xfrm>
            <a:off x="6255747" y="6059282"/>
            <a:ext cx="1319084" cy="394696"/>
          </a:xfrm>
          <a:prstGeom prst="rect">
            <a:avLst/>
          </a:prstGeom>
        </p:spPr>
      </p:pic>
      <p:sp>
        <p:nvSpPr>
          <p:cNvPr id="30" name="TextBox 29">
            <a:extLst>
              <a:ext uri="{FF2B5EF4-FFF2-40B4-BE49-F238E27FC236}">
                <a16:creationId xmlns:a16="http://schemas.microsoft.com/office/drawing/2014/main" id="{9E4BBAA3-9D40-48F0-A9EE-BCC163000C9B}"/>
              </a:ext>
            </a:extLst>
          </p:cNvPr>
          <p:cNvSpPr txBox="1"/>
          <p:nvPr/>
        </p:nvSpPr>
        <p:spPr>
          <a:xfrm>
            <a:off x="8789324" y="709352"/>
            <a:ext cx="3402676" cy="523220"/>
          </a:xfrm>
          <a:prstGeom prst="rect">
            <a:avLst/>
          </a:prstGeom>
          <a:noFill/>
          <a:ln>
            <a:noFill/>
          </a:ln>
        </p:spPr>
        <p:txBody>
          <a:bodyPr wrap="square" rtlCol="0">
            <a:spAutoFit/>
          </a:bodyPr>
          <a:lstStyle/>
          <a:p>
            <a:r>
              <a:rPr lang="en-GB" sz="2800" b="1" dirty="0"/>
              <a:t>Infrastructure</a:t>
            </a:r>
            <a:endParaRPr lang="en-GB" sz="2800" dirty="0"/>
          </a:p>
        </p:txBody>
      </p:sp>
      <p:sp>
        <p:nvSpPr>
          <p:cNvPr id="32" name="TextBox 31">
            <a:extLst>
              <a:ext uri="{FF2B5EF4-FFF2-40B4-BE49-F238E27FC236}">
                <a16:creationId xmlns:a16="http://schemas.microsoft.com/office/drawing/2014/main" id="{D4BEAC81-5360-4314-BF33-43CFE00349BA}"/>
              </a:ext>
            </a:extLst>
          </p:cNvPr>
          <p:cNvSpPr txBox="1"/>
          <p:nvPr/>
        </p:nvSpPr>
        <p:spPr>
          <a:xfrm>
            <a:off x="8789324" y="1967345"/>
            <a:ext cx="3402676" cy="2215991"/>
          </a:xfrm>
          <a:prstGeom prst="rect">
            <a:avLst/>
          </a:prstGeom>
          <a:noFill/>
        </p:spPr>
        <p:txBody>
          <a:bodyPr wrap="square" rtlCol="0">
            <a:spAutoFit/>
          </a:bodyPr>
          <a:lstStyle/>
          <a:p>
            <a:pPr marL="285750" indent="-285750">
              <a:buFont typeface="Arial" panose="020B0604020202020204" pitchFamily="34" charset="0"/>
              <a:buChar char="•"/>
            </a:pPr>
            <a:r>
              <a:rPr lang="en-GB" sz="2000" dirty="0"/>
              <a:t>Investment pipeline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Mobile &amp; Digital Infrastructure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Networks for growth</a:t>
            </a:r>
          </a:p>
          <a:p>
            <a:pPr marL="285750" indent="-285750">
              <a:buFont typeface="Arial" panose="020B0604020202020204" pitchFamily="34" charset="0"/>
              <a:buChar char="•"/>
            </a:pPr>
            <a:endParaRPr lang="en-GB" dirty="0"/>
          </a:p>
        </p:txBody>
      </p:sp>
      <p:pic>
        <p:nvPicPr>
          <p:cNvPr id="34" name="Content Placeholder 27">
            <a:extLst>
              <a:ext uri="{FF2B5EF4-FFF2-40B4-BE49-F238E27FC236}">
                <a16:creationId xmlns:a16="http://schemas.microsoft.com/office/drawing/2014/main" id="{93FD01F8-ECC8-4B75-B10D-4DE6D79B9271}"/>
              </a:ext>
            </a:extLst>
          </p:cNvPr>
          <p:cNvPicPr>
            <a:picLocks noChangeAspect="1"/>
          </p:cNvPicPr>
          <p:nvPr/>
        </p:nvPicPr>
        <p:blipFill>
          <a:blip r:embed="rId2"/>
          <a:stretch>
            <a:fillRect/>
          </a:stretch>
        </p:blipFill>
        <p:spPr>
          <a:xfrm>
            <a:off x="8950790" y="5928925"/>
            <a:ext cx="676280" cy="666755"/>
          </a:xfrm>
          <a:prstGeom prst="rect">
            <a:avLst/>
          </a:prstGeom>
        </p:spPr>
      </p:pic>
      <p:pic>
        <p:nvPicPr>
          <p:cNvPr id="36" name="Picture 35">
            <a:extLst>
              <a:ext uri="{FF2B5EF4-FFF2-40B4-BE49-F238E27FC236}">
                <a16:creationId xmlns:a16="http://schemas.microsoft.com/office/drawing/2014/main" id="{F091F5B4-6367-4CD9-B15F-5B55E7D38C7B}"/>
              </a:ext>
            </a:extLst>
          </p:cNvPr>
          <p:cNvPicPr>
            <a:picLocks noChangeAspect="1"/>
          </p:cNvPicPr>
          <p:nvPr/>
        </p:nvPicPr>
        <p:blipFill>
          <a:blip r:embed="rId7"/>
          <a:stretch>
            <a:fillRect/>
          </a:stretch>
        </p:blipFill>
        <p:spPr>
          <a:xfrm>
            <a:off x="9913513" y="6064954"/>
            <a:ext cx="1319084" cy="394696"/>
          </a:xfrm>
          <a:prstGeom prst="rect">
            <a:avLst/>
          </a:prstGeom>
        </p:spPr>
      </p:pic>
    </p:spTree>
    <p:extLst>
      <p:ext uri="{BB962C8B-B14F-4D97-AF65-F5344CB8AC3E}">
        <p14:creationId xmlns:p14="http://schemas.microsoft.com/office/powerpoint/2010/main" val="363051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1E123D-C08B-4783-B046-4FD0831CBE4D}"/>
              </a:ext>
            </a:extLst>
          </p:cNvPr>
          <p:cNvSpPr txBox="1"/>
          <p:nvPr/>
        </p:nvSpPr>
        <p:spPr>
          <a:xfrm>
            <a:off x="570808" y="626226"/>
            <a:ext cx="3402676" cy="523220"/>
          </a:xfrm>
          <a:prstGeom prst="rect">
            <a:avLst/>
          </a:prstGeom>
          <a:noFill/>
          <a:ln>
            <a:noFill/>
          </a:ln>
        </p:spPr>
        <p:txBody>
          <a:bodyPr wrap="square" rtlCol="0">
            <a:spAutoFit/>
          </a:bodyPr>
          <a:lstStyle/>
          <a:p>
            <a:r>
              <a:rPr lang="en-GB" sz="2800" b="1" dirty="0"/>
              <a:t>Place</a:t>
            </a:r>
            <a:endParaRPr lang="en-GB" sz="2800" dirty="0"/>
          </a:p>
        </p:txBody>
      </p:sp>
      <p:sp>
        <p:nvSpPr>
          <p:cNvPr id="14" name="TextBox 13">
            <a:extLst>
              <a:ext uri="{FF2B5EF4-FFF2-40B4-BE49-F238E27FC236}">
                <a16:creationId xmlns:a16="http://schemas.microsoft.com/office/drawing/2014/main" id="{2F4EBF5A-D083-49A3-9E96-299702FF3A33}"/>
              </a:ext>
            </a:extLst>
          </p:cNvPr>
          <p:cNvSpPr txBox="1"/>
          <p:nvPr/>
        </p:nvSpPr>
        <p:spPr>
          <a:xfrm>
            <a:off x="570808" y="1553998"/>
            <a:ext cx="3402676"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Inward Investment and Place Marketing</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Housing Pathfinders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High Streets &amp; Town Centres</a:t>
            </a:r>
          </a:p>
        </p:txBody>
      </p:sp>
      <p:pic>
        <p:nvPicPr>
          <p:cNvPr id="16" name="Content Placeholder 27">
            <a:extLst>
              <a:ext uri="{FF2B5EF4-FFF2-40B4-BE49-F238E27FC236}">
                <a16:creationId xmlns:a16="http://schemas.microsoft.com/office/drawing/2014/main" id="{F2561C4A-9D9E-4082-BFD2-606D08AE3598}"/>
              </a:ext>
            </a:extLst>
          </p:cNvPr>
          <p:cNvPicPr>
            <a:picLocks noChangeAspect="1"/>
          </p:cNvPicPr>
          <p:nvPr/>
        </p:nvPicPr>
        <p:blipFill>
          <a:blip r:embed="rId2"/>
          <a:stretch>
            <a:fillRect/>
          </a:stretch>
        </p:blipFill>
        <p:spPr>
          <a:xfrm>
            <a:off x="570808" y="5471675"/>
            <a:ext cx="676280" cy="666755"/>
          </a:xfrm>
          <a:prstGeom prst="rect">
            <a:avLst/>
          </a:prstGeom>
        </p:spPr>
      </p:pic>
      <p:pic>
        <p:nvPicPr>
          <p:cNvPr id="18" name="Picture 17">
            <a:extLst>
              <a:ext uri="{FF2B5EF4-FFF2-40B4-BE49-F238E27FC236}">
                <a16:creationId xmlns:a16="http://schemas.microsoft.com/office/drawing/2014/main" id="{C9FE04E9-1480-4D2A-A947-54FB7D082230}"/>
              </a:ext>
            </a:extLst>
          </p:cNvPr>
          <p:cNvPicPr>
            <a:picLocks noChangeAspect="1"/>
          </p:cNvPicPr>
          <p:nvPr/>
        </p:nvPicPr>
        <p:blipFill>
          <a:blip r:embed="rId3"/>
          <a:stretch>
            <a:fillRect/>
          </a:stretch>
        </p:blipFill>
        <p:spPr>
          <a:xfrm>
            <a:off x="1375759" y="5493839"/>
            <a:ext cx="666755" cy="647705"/>
          </a:xfrm>
          <a:prstGeom prst="rect">
            <a:avLst/>
          </a:prstGeom>
        </p:spPr>
      </p:pic>
      <p:pic>
        <p:nvPicPr>
          <p:cNvPr id="20" name="Picture 19">
            <a:extLst>
              <a:ext uri="{FF2B5EF4-FFF2-40B4-BE49-F238E27FC236}">
                <a16:creationId xmlns:a16="http://schemas.microsoft.com/office/drawing/2014/main" id="{B2F482FD-3204-4082-A085-C5F2FD0D112D}"/>
              </a:ext>
            </a:extLst>
          </p:cNvPr>
          <p:cNvPicPr>
            <a:picLocks noChangeAspect="1"/>
          </p:cNvPicPr>
          <p:nvPr/>
        </p:nvPicPr>
        <p:blipFill>
          <a:blip r:embed="rId4"/>
          <a:stretch>
            <a:fillRect/>
          </a:stretch>
        </p:blipFill>
        <p:spPr>
          <a:xfrm>
            <a:off x="2106141" y="5495488"/>
            <a:ext cx="685805" cy="676280"/>
          </a:xfrm>
          <a:prstGeom prst="rect">
            <a:avLst/>
          </a:prstGeom>
        </p:spPr>
      </p:pic>
    </p:spTree>
    <p:extLst>
      <p:ext uri="{BB962C8B-B14F-4D97-AF65-F5344CB8AC3E}">
        <p14:creationId xmlns:p14="http://schemas.microsoft.com/office/powerpoint/2010/main" val="3562881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DC9DA1B0B0674C8E6F036381623073" ma:contentTypeVersion="12" ma:contentTypeDescription="Create a new document." ma:contentTypeScope="" ma:versionID="49f0c6611e40707c61cb2065334c3464">
  <xsd:schema xmlns:xsd="http://www.w3.org/2001/XMLSchema" xmlns:xs="http://www.w3.org/2001/XMLSchema" xmlns:p="http://schemas.microsoft.com/office/2006/metadata/properties" xmlns:ns2="8dea8b0a-a927-43d9-b66b-3bc227b94def" xmlns:ns3="d30800ef-236c-4d15-8099-5768e4938a29" targetNamespace="http://schemas.microsoft.com/office/2006/metadata/properties" ma:root="true" ma:fieldsID="a8452e4c103d5e63f96d505e3f683a1a" ns2:_="" ns3:_="">
    <xsd:import namespace="8dea8b0a-a927-43d9-b66b-3bc227b94def"/>
    <xsd:import namespace="d30800ef-236c-4d15-8099-5768e4938a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a8b0a-a927-43d9-b66b-3bc227b94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0800ef-236c-4d15-8099-5768e4938a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954196-B5F3-4FC4-8B9A-19E93CF865F8}">
  <ds:schemaRefs>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6c953496-ae80-4808-84f2-91ea7e0f5f12"/>
    <ds:schemaRef ds:uri="http://purl.org/dc/elements/1.1/"/>
    <ds:schemaRef ds:uri="http://purl.org/dc/dcmitype/"/>
  </ds:schemaRefs>
</ds:datastoreItem>
</file>

<file path=customXml/itemProps2.xml><?xml version="1.0" encoding="utf-8"?>
<ds:datastoreItem xmlns:ds="http://schemas.openxmlformats.org/officeDocument/2006/customXml" ds:itemID="{F364C3FB-D666-4AF3-9CA2-E43FEE3CBEEB}">
  <ds:schemaRefs>
    <ds:schemaRef ds:uri="http://schemas.microsoft.com/sharepoint/v3/contenttype/forms"/>
  </ds:schemaRefs>
</ds:datastoreItem>
</file>

<file path=customXml/itemProps3.xml><?xml version="1.0" encoding="utf-8"?>
<ds:datastoreItem xmlns:ds="http://schemas.openxmlformats.org/officeDocument/2006/customXml" ds:itemID="{6824A317-2276-4D0E-91CD-E4BEBC442BEB}"/>
</file>

<file path=docProps/app.xml><?xml version="1.0" encoding="utf-8"?>
<Properties xmlns="http://schemas.openxmlformats.org/officeDocument/2006/extended-properties" xmlns:vt="http://schemas.openxmlformats.org/officeDocument/2006/docPropsVTypes">
  <TotalTime>2852</TotalTime>
  <Words>832</Words>
  <Application>Microsoft Office PowerPoint</Application>
  <PresentationFormat>Widescreen</PresentationFormat>
  <Paragraphs>127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Supporting Business and People Through Lockdown 2 </vt:lpstr>
      <vt:lpstr>Existing support</vt:lpstr>
      <vt:lpstr>Achieving Momentum post-Lockdown</vt:lpstr>
      <vt:lpstr>Getting back to priorities: Building a Better Future Together Making Cheshire and Warrington the UK’s Healthiest, Most Sustainable, Inclusive and Growing Economy</vt:lpstr>
      <vt:lpstr>Economic Recovery Priorities –   Focus through to 2023</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Hulme</dc:creator>
  <cp:lastModifiedBy>Philip Cox</cp:lastModifiedBy>
  <cp:revision>9</cp:revision>
  <dcterms:created xsi:type="dcterms:W3CDTF">2020-11-02T09:52:49Z</dcterms:created>
  <dcterms:modified xsi:type="dcterms:W3CDTF">2020-11-12T15:48:34Z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0x01010044DC9DA1B0B0674C8E6F036381623073</vt:lpwstr>
  </property>
</Properties>
</file>